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2_AB9E3FE4.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1" r:id="rId3"/>
    <p:sldId id="271" r:id="rId4"/>
    <p:sldId id="258" r:id="rId5"/>
    <p:sldId id="259" r:id="rId6"/>
    <p:sldId id="267" r:id="rId7"/>
    <p:sldId id="268" r:id="rId8"/>
    <p:sldId id="274" r:id="rId9"/>
    <p:sldId id="273" r:id="rId10"/>
    <p:sldId id="272" r:id="rId11"/>
    <p:sldId id="276" r:id="rId12"/>
    <p:sldId id="275" r:id="rId13"/>
    <p:sldId id="262" r:id="rId14"/>
    <p:sldId id="265"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9DF442E-5412-C998-076E-D908F60FD65E}" name="Marion Carneiro [tllp7945]" initials="M[" userId="S::tllp7945@leeds.ac.uk::72feaa35-324d-40e6-8aca-10329f1194ce" providerId="AD"/>
  <p188:author id="{E0B75946-1C83-4AB2-00F6-D4597AD00F43}" name="Molly Sargent [ed203ms]" initials="" userId="S::ed203ms@leeds.ac.uk::fca3c793-3f5c-4b23-8778-e5fe05f71872" providerId="AD"/>
  <p188:author id="{C23E5B68-7E48-A80D-FE7D-D4FF1536B08D}" name="Catherine Firth [wdrj5142]" initials="CF" userId="S::wdrj5142@leeds.ac.uk::e75622ad-0799-46f3-bffd-e880dda748a7" providerId="AD"/>
  <p188:author id="{A167E16E-C6FF-EFBA-7142-1A43D2BC1EA3}" name="Emily LeHegarat [vdhd2945]" initials="E[" userId="S::vdhd2945@leeds.ac.uk::44a18238-855d-4da1-b4b5-4fd34d9027b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1AEBE"/>
    <a:srgbClr val="4050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59"/>
  </p:normalViewPr>
  <p:slideViewPr>
    <p:cSldViewPr snapToGrid="0">
      <p:cViewPr varScale="1">
        <p:scale>
          <a:sx n="48" d="100"/>
          <a:sy n="48" d="100"/>
        </p:scale>
        <p:origin x="192" y="1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8/10/relationships/authors" Target="authors.xml"/></Relationships>
</file>

<file path=ppt/comments/modernComment_102_AB9E3FE4.xml><?xml version="1.0" encoding="utf-8"?>
<p188:cmLst xmlns:a="http://schemas.openxmlformats.org/drawingml/2006/main" xmlns:r="http://schemas.openxmlformats.org/officeDocument/2006/relationships" xmlns:p188="http://schemas.microsoft.com/office/powerpoint/2018/8/main">
  <p188:cm id="{026E9E4F-F323-428D-B048-2122F5CEFCB6}" authorId="{69DF442E-5412-C998-076E-D908F60FD65E}" created="2025-03-22T11:12:11.711">
    <pc:sldMkLst xmlns:pc="http://schemas.microsoft.com/office/powerpoint/2013/main/command">
      <pc:docMk/>
      <pc:sldMk cId="2879274980" sldId="258"/>
    </pc:sldMkLst>
    <p188:txBody>
      <a:bodyPr/>
      <a:lstStyle/>
      <a:p>
        <a:r>
          <a:rPr lang="fr-FR"/>
          <a:t>Missing land cover data source</a:t>
        </a:r>
      </a:p>
    </p188:txBody>
    <p188:extLst>
      <p:ext xmlns:p="http://schemas.openxmlformats.org/presentationml/2006/main" uri="{57CB4572-C831-44C2-8A1C-0ADB6CCDFE69}">
        <p223:reactions xmlns:p223="http://schemas.microsoft.com/office/powerpoint/2022/03/main">
          <p223:rxn type="👍">
            <p223:instance time="2025-03-25T17:09:50.533" authorId="{E0B75946-1C83-4AB2-00F6-D4597AD00F43}"/>
          </p223:rxn>
        </p223:reaction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BD27C-CAF9-EB4E-9608-22A2BB29086C}" type="datetimeFigureOut">
              <a:rPr lang="en-US" smtClean="0"/>
              <a:t>5/13/25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AA5368-D9EE-884E-A2F1-A664D5FC6491}" type="slidenum">
              <a:rPr lang="en-US" smtClean="0"/>
              <a:t>‹#›</a:t>
            </a:fld>
            <a:endParaRPr lang="en-US"/>
          </a:p>
        </p:txBody>
      </p:sp>
    </p:spTree>
    <p:extLst>
      <p:ext uri="{BB962C8B-B14F-4D97-AF65-F5344CB8AC3E}">
        <p14:creationId xmlns:p14="http://schemas.microsoft.com/office/powerpoint/2010/main" val="123562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AA5368-D9EE-884E-A2F1-A664D5FC6491}" type="slidenum">
              <a:rPr lang="en-US" smtClean="0"/>
              <a:t>2</a:t>
            </a:fld>
            <a:endParaRPr lang="en-US"/>
          </a:p>
        </p:txBody>
      </p:sp>
    </p:spTree>
    <p:extLst>
      <p:ext uri="{BB962C8B-B14F-4D97-AF65-F5344CB8AC3E}">
        <p14:creationId xmlns:p14="http://schemas.microsoft.com/office/powerpoint/2010/main" val="3050429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AA5368-D9EE-884E-A2F1-A664D5FC6491}" type="slidenum">
              <a:rPr lang="en-US" smtClean="0"/>
              <a:t>3</a:t>
            </a:fld>
            <a:endParaRPr lang="en-US"/>
          </a:p>
        </p:txBody>
      </p:sp>
    </p:spTree>
    <p:extLst>
      <p:ext uri="{BB962C8B-B14F-4D97-AF65-F5344CB8AC3E}">
        <p14:creationId xmlns:p14="http://schemas.microsoft.com/office/powerpoint/2010/main" val="3871493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latin typeface="Helvetica Neue" panose="02000503000000020004" pitchFamily="2" charset="0"/>
              </a:rPr>
              <a:t>So here are the data that we used, including LiDAR, flood risk areas, agricultural land classification, and more.</a:t>
            </a:r>
          </a:p>
          <a:p>
            <a:endParaRPr lang="en-GB">
              <a:effectLst/>
              <a:latin typeface="Helvetica Neue" panose="02000503000000020004" pitchFamily="2" charset="0"/>
            </a:endParaRPr>
          </a:p>
        </p:txBody>
      </p:sp>
      <p:sp>
        <p:nvSpPr>
          <p:cNvPr id="4" name="Slide Number Placeholder 3"/>
          <p:cNvSpPr>
            <a:spLocks noGrp="1"/>
          </p:cNvSpPr>
          <p:nvPr>
            <p:ph type="sldNum" sz="quarter" idx="5"/>
          </p:nvPr>
        </p:nvSpPr>
        <p:spPr/>
        <p:txBody>
          <a:bodyPr/>
          <a:lstStyle/>
          <a:p>
            <a:fld id="{0DAA5368-D9EE-884E-A2F1-A664D5FC6491}" type="slidenum">
              <a:rPr lang="en-US" smtClean="0"/>
              <a:t>4</a:t>
            </a:fld>
            <a:endParaRPr lang="en-US"/>
          </a:p>
        </p:txBody>
      </p:sp>
    </p:spTree>
    <p:extLst>
      <p:ext uri="{BB962C8B-B14F-4D97-AF65-F5344CB8AC3E}">
        <p14:creationId xmlns:p14="http://schemas.microsoft.com/office/powerpoint/2010/main" val="3686205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latin typeface="Helvetica Neue" panose="02000503000000020004" pitchFamily="2" charset="0"/>
              </a:rPr>
              <a:t>For our methods, we first chose our selection criteria based on…</a:t>
            </a:r>
          </a:p>
          <a:p>
            <a:r>
              <a:rPr lang="en-GB">
                <a:effectLst/>
                <a:latin typeface="Helvetica Neue" panose="02000503000000020004" pitchFamily="2" charset="0"/>
              </a:rPr>
              <a:t>We then identified watercourses that fit this criteria using an elimination process. Watercourses are defined as lines representing river, canals, and other linear bodies of water. The selected watercourses were then scored using proximity analysis, then we used four different types of analysis to get to our final visualisations and watercourses for </a:t>
            </a:r>
            <a:r>
              <a:rPr lang="en-GB" err="1">
                <a:effectLst/>
                <a:latin typeface="Helvetica Neue" panose="02000503000000020004" pitchFamily="2" charset="0"/>
              </a:rPr>
              <a:t>remeandering</a:t>
            </a:r>
            <a:r>
              <a:rPr lang="en-GB">
                <a:effectLst/>
                <a:latin typeface="Helvetica Neue" panose="02000503000000020004" pitchFamily="2" charset="0"/>
              </a:rPr>
              <a:t>: contour analysis, multi criteria weighted analysis, flow direction and sinuosity.</a:t>
            </a:r>
          </a:p>
          <a:p>
            <a:endParaRPr lang="en-US"/>
          </a:p>
        </p:txBody>
      </p:sp>
      <p:sp>
        <p:nvSpPr>
          <p:cNvPr id="4" name="Slide Number Placeholder 3"/>
          <p:cNvSpPr>
            <a:spLocks noGrp="1"/>
          </p:cNvSpPr>
          <p:nvPr>
            <p:ph type="sldNum" sz="quarter" idx="5"/>
          </p:nvPr>
        </p:nvSpPr>
        <p:spPr/>
        <p:txBody>
          <a:bodyPr/>
          <a:lstStyle/>
          <a:p>
            <a:fld id="{0DAA5368-D9EE-884E-A2F1-A664D5FC6491}" type="slidenum">
              <a:rPr lang="en-US" smtClean="0"/>
              <a:t>5</a:t>
            </a:fld>
            <a:endParaRPr lang="en-US"/>
          </a:p>
        </p:txBody>
      </p:sp>
    </p:spTree>
    <p:extLst>
      <p:ext uri="{BB962C8B-B14F-4D97-AF65-F5344CB8AC3E}">
        <p14:creationId xmlns:p14="http://schemas.microsoft.com/office/powerpoint/2010/main" val="2090440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the 3913 watercourses that are within appropriate areas for re-meandering, we identified 25 within flood risk zones. This section of the Thames in Sandford upon Thames just below Oxford could be an ideal candidate for re-meandering as a flood prevention measure. There are already plans by the Oxford Flood Alleviation Scheme to build a new stream in this area West of Oxford to divert water away from the urban area – however river re-meandering could be an alternative or complementary measure. </a:t>
            </a:r>
          </a:p>
        </p:txBody>
      </p:sp>
      <p:sp>
        <p:nvSpPr>
          <p:cNvPr id="4" name="Slide Number Placeholder 3"/>
          <p:cNvSpPr>
            <a:spLocks noGrp="1"/>
          </p:cNvSpPr>
          <p:nvPr>
            <p:ph type="sldNum" sz="quarter" idx="5"/>
          </p:nvPr>
        </p:nvSpPr>
        <p:spPr/>
        <p:txBody>
          <a:bodyPr/>
          <a:lstStyle/>
          <a:p>
            <a:fld id="{0DAA5368-D9EE-884E-A2F1-A664D5FC6491}" type="slidenum">
              <a:rPr lang="en-US" smtClean="0"/>
              <a:t>9</a:t>
            </a:fld>
            <a:endParaRPr lang="en-US"/>
          </a:p>
        </p:txBody>
      </p:sp>
    </p:spTree>
    <p:extLst>
      <p:ext uri="{BB962C8B-B14F-4D97-AF65-F5344CB8AC3E}">
        <p14:creationId xmlns:p14="http://schemas.microsoft.com/office/powerpoint/2010/main" val="1061587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AA5368-D9EE-884E-A2F1-A664D5FC6491}" type="slidenum">
              <a:rPr lang="en-US" smtClean="0"/>
              <a:t>10</a:t>
            </a:fld>
            <a:endParaRPr lang="en-US"/>
          </a:p>
        </p:txBody>
      </p:sp>
    </p:spTree>
    <p:extLst>
      <p:ext uri="{BB962C8B-B14F-4D97-AF65-F5344CB8AC3E}">
        <p14:creationId xmlns:p14="http://schemas.microsoft.com/office/powerpoint/2010/main" val="3280609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AA5368-D9EE-884E-A2F1-A664D5FC6491}" type="slidenum">
              <a:rPr lang="en-US" smtClean="0"/>
              <a:t>14</a:t>
            </a:fld>
            <a:endParaRPr lang="en-US"/>
          </a:p>
        </p:txBody>
      </p:sp>
    </p:spTree>
    <p:extLst>
      <p:ext uri="{BB962C8B-B14F-4D97-AF65-F5344CB8AC3E}">
        <p14:creationId xmlns:p14="http://schemas.microsoft.com/office/powerpoint/2010/main" val="3958196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E7D-2093-D5A9-404F-4A5F1E1F2F2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39BB4CB-854A-2D33-1581-428D77725D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A6E7D95-79B7-09C5-767A-4644BD569725}"/>
              </a:ext>
            </a:extLst>
          </p:cNvPr>
          <p:cNvSpPr>
            <a:spLocks noGrp="1"/>
          </p:cNvSpPr>
          <p:nvPr>
            <p:ph type="dt" sz="half" idx="10"/>
          </p:nvPr>
        </p:nvSpPr>
        <p:spPr/>
        <p:txBody>
          <a:bodyPr/>
          <a:lstStyle/>
          <a:p>
            <a:fld id="{464AE7DD-7DB8-49FA-A45C-29D7075C7AEF}" type="datetimeFigureOut">
              <a:rPr lang="en-GB" smtClean="0"/>
              <a:t>13/05/2025</a:t>
            </a:fld>
            <a:endParaRPr lang="en-GB"/>
          </a:p>
        </p:txBody>
      </p:sp>
      <p:sp>
        <p:nvSpPr>
          <p:cNvPr id="5" name="Footer Placeholder 4">
            <a:extLst>
              <a:ext uri="{FF2B5EF4-FFF2-40B4-BE49-F238E27FC236}">
                <a16:creationId xmlns:a16="http://schemas.microsoft.com/office/drawing/2014/main" id="{9B01C01A-8DA3-1B46-E62F-4A542578E56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E7DC6DA-A03F-C379-84FC-A0DD02000FFE}"/>
              </a:ext>
            </a:extLst>
          </p:cNvPr>
          <p:cNvSpPr>
            <a:spLocks noGrp="1"/>
          </p:cNvSpPr>
          <p:nvPr>
            <p:ph type="sldNum" sz="quarter" idx="12"/>
          </p:nvPr>
        </p:nvSpPr>
        <p:spPr/>
        <p:txBody>
          <a:bodyPr/>
          <a:lstStyle/>
          <a:p>
            <a:fld id="{5D5881AB-D9A2-4A94-9017-3CB0B431A934}" type="slidenum">
              <a:rPr lang="en-GB" smtClean="0"/>
              <a:t>‹#›</a:t>
            </a:fld>
            <a:endParaRPr lang="en-GB"/>
          </a:p>
        </p:txBody>
      </p:sp>
    </p:spTree>
    <p:extLst>
      <p:ext uri="{BB962C8B-B14F-4D97-AF65-F5344CB8AC3E}">
        <p14:creationId xmlns:p14="http://schemas.microsoft.com/office/powerpoint/2010/main" val="1546905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6ACDA-3CAC-003F-05EE-F3894C70F7C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4F82A59-DC95-D9D4-7FA4-E0A041495A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B79A5D5-0AB0-734F-FE64-AF5D2AE42DD2}"/>
              </a:ext>
            </a:extLst>
          </p:cNvPr>
          <p:cNvSpPr>
            <a:spLocks noGrp="1"/>
          </p:cNvSpPr>
          <p:nvPr>
            <p:ph type="dt" sz="half" idx="10"/>
          </p:nvPr>
        </p:nvSpPr>
        <p:spPr/>
        <p:txBody>
          <a:bodyPr/>
          <a:lstStyle/>
          <a:p>
            <a:fld id="{464AE7DD-7DB8-49FA-A45C-29D7075C7AEF}" type="datetimeFigureOut">
              <a:rPr lang="en-GB" smtClean="0"/>
              <a:t>13/05/2025</a:t>
            </a:fld>
            <a:endParaRPr lang="en-GB"/>
          </a:p>
        </p:txBody>
      </p:sp>
      <p:sp>
        <p:nvSpPr>
          <p:cNvPr id="5" name="Footer Placeholder 4">
            <a:extLst>
              <a:ext uri="{FF2B5EF4-FFF2-40B4-BE49-F238E27FC236}">
                <a16:creationId xmlns:a16="http://schemas.microsoft.com/office/drawing/2014/main" id="{D3D39B48-0A3A-E2F9-F1E1-2431C56385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DD0951F-4D38-EFF3-4F99-2C7219DAB8D8}"/>
              </a:ext>
            </a:extLst>
          </p:cNvPr>
          <p:cNvSpPr>
            <a:spLocks noGrp="1"/>
          </p:cNvSpPr>
          <p:nvPr>
            <p:ph type="sldNum" sz="quarter" idx="12"/>
          </p:nvPr>
        </p:nvSpPr>
        <p:spPr/>
        <p:txBody>
          <a:bodyPr/>
          <a:lstStyle/>
          <a:p>
            <a:fld id="{5D5881AB-D9A2-4A94-9017-3CB0B431A934}" type="slidenum">
              <a:rPr lang="en-GB" smtClean="0"/>
              <a:t>‹#›</a:t>
            </a:fld>
            <a:endParaRPr lang="en-GB"/>
          </a:p>
        </p:txBody>
      </p:sp>
    </p:spTree>
    <p:extLst>
      <p:ext uri="{BB962C8B-B14F-4D97-AF65-F5344CB8AC3E}">
        <p14:creationId xmlns:p14="http://schemas.microsoft.com/office/powerpoint/2010/main" val="1802477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6A396A-F4C5-383C-A4CB-66CF021863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E955CDC-B70D-696B-EAD5-3749106C18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F518D7F-2AB2-CCD5-EFC5-68DD237DE226}"/>
              </a:ext>
            </a:extLst>
          </p:cNvPr>
          <p:cNvSpPr>
            <a:spLocks noGrp="1"/>
          </p:cNvSpPr>
          <p:nvPr>
            <p:ph type="dt" sz="half" idx="10"/>
          </p:nvPr>
        </p:nvSpPr>
        <p:spPr/>
        <p:txBody>
          <a:bodyPr/>
          <a:lstStyle/>
          <a:p>
            <a:fld id="{464AE7DD-7DB8-49FA-A45C-29D7075C7AEF}" type="datetimeFigureOut">
              <a:rPr lang="en-GB" smtClean="0"/>
              <a:t>13/05/2025</a:t>
            </a:fld>
            <a:endParaRPr lang="en-GB"/>
          </a:p>
        </p:txBody>
      </p:sp>
      <p:sp>
        <p:nvSpPr>
          <p:cNvPr id="5" name="Footer Placeholder 4">
            <a:extLst>
              <a:ext uri="{FF2B5EF4-FFF2-40B4-BE49-F238E27FC236}">
                <a16:creationId xmlns:a16="http://schemas.microsoft.com/office/drawing/2014/main" id="{16E051D2-EC05-A65D-141F-1D420F84A2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1774C30-E272-5C63-ACE5-D6E36CE67CEF}"/>
              </a:ext>
            </a:extLst>
          </p:cNvPr>
          <p:cNvSpPr>
            <a:spLocks noGrp="1"/>
          </p:cNvSpPr>
          <p:nvPr>
            <p:ph type="sldNum" sz="quarter" idx="12"/>
          </p:nvPr>
        </p:nvSpPr>
        <p:spPr/>
        <p:txBody>
          <a:bodyPr/>
          <a:lstStyle/>
          <a:p>
            <a:fld id="{5D5881AB-D9A2-4A94-9017-3CB0B431A934}" type="slidenum">
              <a:rPr lang="en-GB" smtClean="0"/>
              <a:t>‹#›</a:t>
            </a:fld>
            <a:endParaRPr lang="en-GB"/>
          </a:p>
        </p:txBody>
      </p:sp>
    </p:spTree>
    <p:extLst>
      <p:ext uri="{BB962C8B-B14F-4D97-AF65-F5344CB8AC3E}">
        <p14:creationId xmlns:p14="http://schemas.microsoft.com/office/powerpoint/2010/main" val="2881144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0749-3C1F-FD75-D25C-5424AF17628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15E4B77-DE0E-E6B5-BD10-2E3AA0F4B3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DCD853-196D-6C47-8499-37A2C56F0F3A}"/>
              </a:ext>
            </a:extLst>
          </p:cNvPr>
          <p:cNvSpPr>
            <a:spLocks noGrp="1"/>
          </p:cNvSpPr>
          <p:nvPr>
            <p:ph type="dt" sz="half" idx="10"/>
          </p:nvPr>
        </p:nvSpPr>
        <p:spPr/>
        <p:txBody>
          <a:bodyPr/>
          <a:lstStyle/>
          <a:p>
            <a:fld id="{464AE7DD-7DB8-49FA-A45C-29D7075C7AEF}" type="datetimeFigureOut">
              <a:rPr lang="en-GB" smtClean="0"/>
              <a:t>13/05/2025</a:t>
            </a:fld>
            <a:endParaRPr lang="en-GB"/>
          </a:p>
        </p:txBody>
      </p:sp>
      <p:sp>
        <p:nvSpPr>
          <p:cNvPr id="5" name="Footer Placeholder 4">
            <a:extLst>
              <a:ext uri="{FF2B5EF4-FFF2-40B4-BE49-F238E27FC236}">
                <a16:creationId xmlns:a16="http://schemas.microsoft.com/office/drawing/2014/main" id="{3115EB1C-3747-DBEB-6813-8C09898718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92841B4-C476-3AFF-F506-648902320D0F}"/>
              </a:ext>
            </a:extLst>
          </p:cNvPr>
          <p:cNvSpPr>
            <a:spLocks noGrp="1"/>
          </p:cNvSpPr>
          <p:nvPr>
            <p:ph type="sldNum" sz="quarter" idx="12"/>
          </p:nvPr>
        </p:nvSpPr>
        <p:spPr/>
        <p:txBody>
          <a:bodyPr/>
          <a:lstStyle/>
          <a:p>
            <a:fld id="{5D5881AB-D9A2-4A94-9017-3CB0B431A934}" type="slidenum">
              <a:rPr lang="en-GB" smtClean="0"/>
              <a:t>‹#›</a:t>
            </a:fld>
            <a:endParaRPr lang="en-GB"/>
          </a:p>
        </p:txBody>
      </p:sp>
    </p:spTree>
    <p:extLst>
      <p:ext uri="{BB962C8B-B14F-4D97-AF65-F5344CB8AC3E}">
        <p14:creationId xmlns:p14="http://schemas.microsoft.com/office/powerpoint/2010/main" val="2843974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2AFB1-1A73-3F05-3C63-0BC8D34ADA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9911355-F06B-B06F-57CC-93FF4D9B36C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419E7B-7C2F-5E16-4786-A69715522AA3}"/>
              </a:ext>
            </a:extLst>
          </p:cNvPr>
          <p:cNvSpPr>
            <a:spLocks noGrp="1"/>
          </p:cNvSpPr>
          <p:nvPr>
            <p:ph type="dt" sz="half" idx="10"/>
          </p:nvPr>
        </p:nvSpPr>
        <p:spPr/>
        <p:txBody>
          <a:bodyPr/>
          <a:lstStyle/>
          <a:p>
            <a:fld id="{464AE7DD-7DB8-49FA-A45C-29D7075C7AEF}" type="datetimeFigureOut">
              <a:rPr lang="en-GB" smtClean="0"/>
              <a:t>13/05/2025</a:t>
            </a:fld>
            <a:endParaRPr lang="en-GB"/>
          </a:p>
        </p:txBody>
      </p:sp>
      <p:sp>
        <p:nvSpPr>
          <p:cNvPr id="5" name="Footer Placeholder 4">
            <a:extLst>
              <a:ext uri="{FF2B5EF4-FFF2-40B4-BE49-F238E27FC236}">
                <a16:creationId xmlns:a16="http://schemas.microsoft.com/office/drawing/2014/main" id="{01218528-6EAF-9363-80AE-05E45590D08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3FDEF9-8A56-E871-707F-55DE7E9C25E9}"/>
              </a:ext>
            </a:extLst>
          </p:cNvPr>
          <p:cNvSpPr>
            <a:spLocks noGrp="1"/>
          </p:cNvSpPr>
          <p:nvPr>
            <p:ph type="sldNum" sz="quarter" idx="12"/>
          </p:nvPr>
        </p:nvSpPr>
        <p:spPr/>
        <p:txBody>
          <a:bodyPr/>
          <a:lstStyle/>
          <a:p>
            <a:fld id="{5D5881AB-D9A2-4A94-9017-3CB0B431A934}" type="slidenum">
              <a:rPr lang="en-GB" smtClean="0"/>
              <a:t>‹#›</a:t>
            </a:fld>
            <a:endParaRPr lang="en-GB"/>
          </a:p>
        </p:txBody>
      </p:sp>
    </p:spTree>
    <p:extLst>
      <p:ext uri="{BB962C8B-B14F-4D97-AF65-F5344CB8AC3E}">
        <p14:creationId xmlns:p14="http://schemas.microsoft.com/office/powerpoint/2010/main" val="1296055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C93EA-39B2-76C7-CFAC-CAE0F26FEBB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EEA2782-75AC-2B9A-8072-DD9394460B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AA7C4B2-7741-C758-A29F-C30085B8C9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1A4139B-3959-F5A0-8731-6D000C1F815F}"/>
              </a:ext>
            </a:extLst>
          </p:cNvPr>
          <p:cNvSpPr>
            <a:spLocks noGrp="1"/>
          </p:cNvSpPr>
          <p:nvPr>
            <p:ph type="dt" sz="half" idx="10"/>
          </p:nvPr>
        </p:nvSpPr>
        <p:spPr/>
        <p:txBody>
          <a:bodyPr/>
          <a:lstStyle/>
          <a:p>
            <a:fld id="{464AE7DD-7DB8-49FA-A45C-29D7075C7AEF}" type="datetimeFigureOut">
              <a:rPr lang="en-GB" smtClean="0"/>
              <a:t>13/05/2025</a:t>
            </a:fld>
            <a:endParaRPr lang="en-GB"/>
          </a:p>
        </p:txBody>
      </p:sp>
      <p:sp>
        <p:nvSpPr>
          <p:cNvPr id="6" name="Footer Placeholder 5">
            <a:extLst>
              <a:ext uri="{FF2B5EF4-FFF2-40B4-BE49-F238E27FC236}">
                <a16:creationId xmlns:a16="http://schemas.microsoft.com/office/drawing/2014/main" id="{DEB3861E-7450-BAC3-5C52-3F841B7D0B9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3941EF4-ACCF-4B7F-0A2A-60CDE520FC92}"/>
              </a:ext>
            </a:extLst>
          </p:cNvPr>
          <p:cNvSpPr>
            <a:spLocks noGrp="1"/>
          </p:cNvSpPr>
          <p:nvPr>
            <p:ph type="sldNum" sz="quarter" idx="12"/>
          </p:nvPr>
        </p:nvSpPr>
        <p:spPr/>
        <p:txBody>
          <a:bodyPr/>
          <a:lstStyle/>
          <a:p>
            <a:fld id="{5D5881AB-D9A2-4A94-9017-3CB0B431A934}" type="slidenum">
              <a:rPr lang="en-GB" smtClean="0"/>
              <a:t>‹#›</a:t>
            </a:fld>
            <a:endParaRPr lang="en-GB"/>
          </a:p>
        </p:txBody>
      </p:sp>
    </p:spTree>
    <p:extLst>
      <p:ext uri="{BB962C8B-B14F-4D97-AF65-F5344CB8AC3E}">
        <p14:creationId xmlns:p14="http://schemas.microsoft.com/office/powerpoint/2010/main" val="3770767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D849E-BE00-7700-4CC4-E81539F7EF7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35C0C62-DB95-AEF3-F991-14960EC769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5F1314-BC77-D895-1765-BF62D3A19C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ECF687C-272A-361E-654F-C6797DFD37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FD3037-DBF2-4134-0F01-5E76B74F57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995A3B4-C4F8-5FE2-CCFD-9503E987736A}"/>
              </a:ext>
            </a:extLst>
          </p:cNvPr>
          <p:cNvSpPr>
            <a:spLocks noGrp="1"/>
          </p:cNvSpPr>
          <p:nvPr>
            <p:ph type="dt" sz="half" idx="10"/>
          </p:nvPr>
        </p:nvSpPr>
        <p:spPr/>
        <p:txBody>
          <a:bodyPr/>
          <a:lstStyle/>
          <a:p>
            <a:fld id="{464AE7DD-7DB8-49FA-A45C-29D7075C7AEF}" type="datetimeFigureOut">
              <a:rPr lang="en-GB" smtClean="0"/>
              <a:t>13/05/2025</a:t>
            </a:fld>
            <a:endParaRPr lang="en-GB"/>
          </a:p>
        </p:txBody>
      </p:sp>
      <p:sp>
        <p:nvSpPr>
          <p:cNvPr id="8" name="Footer Placeholder 7">
            <a:extLst>
              <a:ext uri="{FF2B5EF4-FFF2-40B4-BE49-F238E27FC236}">
                <a16:creationId xmlns:a16="http://schemas.microsoft.com/office/drawing/2014/main" id="{E158F7F8-B52E-742C-57DC-6689CF0C14B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A659BBA-C5A6-6CBE-4B3B-274E683B192D}"/>
              </a:ext>
            </a:extLst>
          </p:cNvPr>
          <p:cNvSpPr>
            <a:spLocks noGrp="1"/>
          </p:cNvSpPr>
          <p:nvPr>
            <p:ph type="sldNum" sz="quarter" idx="12"/>
          </p:nvPr>
        </p:nvSpPr>
        <p:spPr/>
        <p:txBody>
          <a:bodyPr/>
          <a:lstStyle/>
          <a:p>
            <a:fld id="{5D5881AB-D9A2-4A94-9017-3CB0B431A934}" type="slidenum">
              <a:rPr lang="en-GB" smtClean="0"/>
              <a:t>‹#›</a:t>
            </a:fld>
            <a:endParaRPr lang="en-GB"/>
          </a:p>
        </p:txBody>
      </p:sp>
    </p:spTree>
    <p:extLst>
      <p:ext uri="{BB962C8B-B14F-4D97-AF65-F5344CB8AC3E}">
        <p14:creationId xmlns:p14="http://schemas.microsoft.com/office/powerpoint/2010/main" val="1069076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BE3D1-04F5-2C5E-B004-B1657E8584B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C9E917F-4E67-1AE4-85B2-4EB05EAE10D5}"/>
              </a:ext>
            </a:extLst>
          </p:cNvPr>
          <p:cNvSpPr>
            <a:spLocks noGrp="1"/>
          </p:cNvSpPr>
          <p:nvPr>
            <p:ph type="dt" sz="half" idx="10"/>
          </p:nvPr>
        </p:nvSpPr>
        <p:spPr/>
        <p:txBody>
          <a:bodyPr/>
          <a:lstStyle/>
          <a:p>
            <a:fld id="{464AE7DD-7DB8-49FA-A45C-29D7075C7AEF}" type="datetimeFigureOut">
              <a:rPr lang="en-GB" smtClean="0"/>
              <a:t>13/05/2025</a:t>
            </a:fld>
            <a:endParaRPr lang="en-GB"/>
          </a:p>
        </p:txBody>
      </p:sp>
      <p:sp>
        <p:nvSpPr>
          <p:cNvPr id="4" name="Footer Placeholder 3">
            <a:extLst>
              <a:ext uri="{FF2B5EF4-FFF2-40B4-BE49-F238E27FC236}">
                <a16:creationId xmlns:a16="http://schemas.microsoft.com/office/drawing/2014/main" id="{8FD49AE9-31D0-48D2-09F3-8B5ACDAE305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4301D3B8-107C-1E7C-4931-FE529C3E6E53}"/>
              </a:ext>
            </a:extLst>
          </p:cNvPr>
          <p:cNvSpPr>
            <a:spLocks noGrp="1"/>
          </p:cNvSpPr>
          <p:nvPr>
            <p:ph type="sldNum" sz="quarter" idx="12"/>
          </p:nvPr>
        </p:nvSpPr>
        <p:spPr/>
        <p:txBody>
          <a:bodyPr/>
          <a:lstStyle/>
          <a:p>
            <a:fld id="{5D5881AB-D9A2-4A94-9017-3CB0B431A934}" type="slidenum">
              <a:rPr lang="en-GB" smtClean="0"/>
              <a:t>‹#›</a:t>
            </a:fld>
            <a:endParaRPr lang="en-GB"/>
          </a:p>
        </p:txBody>
      </p:sp>
    </p:spTree>
    <p:extLst>
      <p:ext uri="{BB962C8B-B14F-4D97-AF65-F5344CB8AC3E}">
        <p14:creationId xmlns:p14="http://schemas.microsoft.com/office/powerpoint/2010/main" val="222011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980B85-6B61-793C-0C23-9190E743AF9A}"/>
              </a:ext>
            </a:extLst>
          </p:cNvPr>
          <p:cNvSpPr>
            <a:spLocks noGrp="1"/>
          </p:cNvSpPr>
          <p:nvPr>
            <p:ph type="dt" sz="half" idx="10"/>
          </p:nvPr>
        </p:nvSpPr>
        <p:spPr/>
        <p:txBody>
          <a:bodyPr/>
          <a:lstStyle/>
          <a:p>
            <a:fld id="{464AE7DD-7DB8-49FA-A45C-29D7075C7AEF}" type="datetimeFigureOut">
              <a:rPr lang="en-GB" smtClean="0"/>
              <a:t>13/05/2025</a:t>
            </a:fld>
            <a:endParaRPr lang="en-GB"/>
          </a:p>
        </p:txBody>
      </p:sp>
      <p:sp>
        <p:nvSpPr>
          <p:cNvPr id="3" name="Footer Placeholder 2">
            <a:extLst>
              <a:ext uri="{FF2B5EF4-FFF2-40B4-BE49-F238E27FC236}">
                <a16:creationId xmlns:a16="http://schemas.microsoft.com/office/drawing/2014/main" id="{C5C39A2E-2D0D-E4DA-5AA9-2B3BE9F5390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E1A57B7-93AA-EDA0-F42B-11C5A6A2F54F}"/>
              </a:ext>
            </a:extLst>
          </p:cNvPr>
          <p:cNvSpPr>
            <a:spLocks noGrp="1"/>
          </p:cNvSpPr>
          <p:nvPr>
            <p:ph type="sldNum" sz="quarter" idx="12"/>
          </p:nvPr>
        </p:nvSpPr>
        <p:spPr/>
        <p:txBody>
          <a:bodyPr/>
          <a:lstStyle/>
          <a:p>
            <a:fld id="{5D5881AB-D9A2-4A94-9017-3CB0B431A934}" type="slidenum">
              <a:rPr lang="en-GB" smtClean="0"/>
              <a:t>‹#›</a:t>
            </a:fld>
            <a:endParaRPr lang="en-GB"/>
          </a:p>
        </p:txBody>
      </p:sp>
    </p:spTree>
    <p:extLst>
      <p:ext uri="{BB962C8B-B14F-4D97-AF65-F5344CB8AC3E}">
        <p14:creationId xmlns:p14="http://schemas.microsoft.com/office/powerpoint/2010/main" val="2254139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5D359-DBDC-F86B-9B0B-24B03D319A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5B88C2A-193E-125D-54E4-645DCC2461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571EC1C-4F05-E47B-0AF7-EA52F4AE3D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F2C1D2-A3F0-65DF-1EE9-264ED20AE04B}"/>
              </a:ext>
            </a:extLst>
          </p:cNvPr>
          <p:cNvSpPr>
            <a:spLocks noGrp="1"/>
          </p:cNvSpPr>
          <p:nvPr>
            <p:ph type="dt" sz="half" idx="10"/>
          </p:nvPr>
        </p:nvSpPr>
        <p:spPr/>
        <p:txBody>
          <a:bodyPr/>
          <a:lstStyle/>
          <a:p>
            <a:fld id="{464AE7DD-7DB8-49FA-A45C-29D7075C7AEF}" type="datetimeFigureOut">
              <a:rPr lang="en-GB" smtClean="0"/>
              <a:t>13/05/2025</a:t>
            </a:fld>
            <a:endParaRPr lang="en-GB"/>
          </a:p>
        </p:txBody>
      </p:sp>
      <p:sp>
        <p:nvSpPr>
          <p:cNvPr id="6" name="Footer Placeholder 5">
            <a:extLst>
              <a:ext uri="{FF2B5EF4-FFF2-40B4-BE49-F238E27FC236}">
                <a16:creationId xmlns:a16="http://schemas.microsoft.com/office/drawing/2014/main" id="{EE910FBC-27F4-1D47-8376-123BB261FD0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6E325E-EF77-0E11-0813-53AF1E4E1D8A}"/>
              </a:ext>
            </a:extLst>
          </p:cNvPr>
          <p:cNvSpPr>
            <a:spLocks noGrp="1"/>
          </p:cNvSpPr>
          <p:nvPr>
            <p:ph type="sldNum" sz="quarter" idx="12"/>
          </p:nvPr>
        </p:nvSpPr>
        <p:spPr/>
        <p:txBody>
          <a:bodyPr/>
          <a:lstStyle/>
          <a:p>
            <a:fld id="{5D5881AB-D9A2-4A94-9017-3CB0B431A934}" type="slidenum">
              <a:rPr lang="en-GB" smtClean="0"/>
              <a:t>‹#›</a:t>
            </a:fld>
            <a:endParaRPr lang="en-GB"/>
          </a:p>
        </p:txBody>
      </p:sp>
    </p:spTree>
    <p:extLst>
      <p:ext uri="{BB962C8B-B14F-4D97-AF65-F5344CB8AC3E}">
        <p14:creationId xmlns:p14="http://schemas.microsoft.com/office/powerpoint/2010/main" val="1448476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A3408-37C4-279B-0576-1B998094FF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EDE8DB37-0EF4-6D8F-B55B-9EE8ED3A5D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B304B7F-99E2-F7F0-8E21-6DCE7DA3C4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C33B18-DE7C-60FB-9C9B-40A1C671B1A6}"/>
              </a:ext>
            </a:extLst>
          </p:cNvPr>
          <p:cNvSpPr>
            <a:spLocks noGrp="1"/>
          </p:cNvSpPr>
          <p:nvPr>
            <p:ph type="dt" sz="half" idx="10"/>
          </p:nvPr>
        </p:nvSpPr>
        <p:spPr/>
        <p:txBody>
          <a:bodyPr/>
          <a:lstStyle/>
          <a:p>
            <a:fld id="{464AE7DD-7DB8-49FA-A45C-29D7075C7AEF}" type="datetimeFigureOut">
              <a:rPr lang="en-GB" smtClean="0"/>
              <a:t>13/05/2025</a:t>
            </a:fld>
            <a:endParaRPr lang="en-GB"/>
          </a:p>
        </p:txBody>
      </p:sp>
      <p:sp>
        <p:nvSpPr>
          <p:cNvPr id="6" name="Footer Placeholder 5">
            <a:extLst>
              <a:ext uri="{FF2B5EF4-FFF2-40B4-BE49-F238E27FC236}">
                <a16:creationId xmlns:a16="http://schemas.microsoft.com/office/drawing/2014/main" id="{FC29B5A8-92E2-810C-D2F7-33B120F884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092FD9C-498D-9F3C-CE09-7BBA67B7044B}"/>
              </a:ext>
            </a:extLst>
          </p:cNvPr>
          <p:cNvSpPr>
            <a:spLocks noGrp="1"/>
          </p:cNvSpPr>
          <p:nvPr>
            <p:ph type="sldNum" sz="quarter" idx="12"/>
          </p:nvPr>
        </p:nvSpPr>
        <p:spPr/>
        <p:txBody>
          <a:bodyPr/>
          <a:lstStyle/>
          <a:p>
            <a:fld id="{5D5881AB-D9A2-4A94-9017-3CB0B431A934}" type="slidenum">
              <a:rPr lang="en-GB" smtClean="0"/>
              <a:t>‹#›</a:t>
            </a:fld>
            <a:endParaRPr lang="en-GB"/>
          </a:p>
        </p:txBody>
      </p:sp>
    </p:spTree>
    <p:extLst>
      <p:ext uri="{BB962C8B-B14F-4D97-AF65-F5344CB8AC3E}">
        <p14:creationId xmlns:p14="http://schemas.microsoft.com/office/powerpoint/2010/main" val="1604557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B9EDCD-058D-85A6-AB19-458862B6DB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822C36F-669C-6136-1918-FCB8C74355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C03360-5D12-95F5-901A-748CFA0E75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64AE7DD-7DB8-49FA-A45C-29D7075C7AEF}" type="datetimeFigureOut">
              <a:rPr lang="en-GB" smtClean="0"/>
              <a:t>13/05/2025</a:t>
            </a:fld>
            <a:endParaRPr lang="en-GB"/>
          </a:p>
        </p:txBody>
      </p:sp>
      <p:sp>
        <p:nvSpPr>
          <p:cNvPr id="5" name="Footer Placeholder 4">
            <a:extLst>
              <a:ext uri="{FF2B5EF4-FFF2-40B4-BE49-F238E27FC236}">
                <a16:creationId xmlns:a16="http://schemas.microsoft.com/office/drawing/2014/main" id="{EF5C281E-B11B-CF59-7F16-4687C37F85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C34F5799-2580-56B1-0715-7279EEA8CD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D5881AB-D9A2-4A94-9017-3CB0B431A934}" type="slidenum">
              <a:rPr lang="en-GB" smtClean="0"/>
              <a:t>‹#›</a:t>
            </a:fld>
            <a:endParaRPr lang="en-GB"/>
          </a:p>
        </p:txBody>
      </p:sp>
    </p:spTree>
    <p:extLst>
      <p:ext uri="{BB962C8B-B14F-4D97-AF65-F5344CB8AC3E}">
        <p14:creationId xmlns:p14="http://schemas.microsoft.com/office/powerpoint/2010/main" val="25220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sv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6.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15.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48.png"/><Relationship Id="rId4" Type="http://schemas.openxmlformats.org/officeDocument/2006/relationships/image" Target="../media/image47.jpe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9.svg"/><Relationship Id="rId3" Type="http://schemas.openxmlformats.org/officeDocument/2006/relationships/image" Target="../media/image6.svg"/><Relationship Id="rId7" Type="http://schemas.openxmlformats.org/officeDocument/2006/relationships/image" Target="../media/image2.svg"/><Relationship Id="rId12"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png"/><Relationship Id="rId11" Type="http://schemas.openxmlformats.org/officeDocument/2006/relationships/image" Target="../media/image8.svg"/><Relationship Id="rId5" Type="http://schemas.openxmlformats.org/officeDocument/2006/relationships/image" Target="../media/image4.svg"/><Relationship Id="rId15" Type="http://schemas.openxmlformats.org/officeDocument/2006/relationships/image" Target="../media/image15.sv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0.svg"/><Relationship Id="rId1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8.svg"/><Relationship Id="rId17" Type="http://schemas.openxmlformats.org/officeDocument/2006/relationships/image" Target="../media/image51.png"/><Relationship Id="rId2" Type="http://schemas.openxmlformats.org/officeDocument/2006/relationships/notesSlide" Target="../notesSlides/notesSlide7.xml"/><Relationship Id="rId16"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2.svg"/><Relationship Id="rId11" Type="http://schemas.openxmlformats.org/officeDocument/2006/relationships/image" Target="../media/image7.png"/><Relationship Id="rId5" Type="http://schemas.openxmlformats.org/officeDocument/2006/relationships/image" Target="../media/image1.png"/><Relationship Id="rId15" Type="http://schemas.openxmlformats.org/officeDocument/2006/relationships/image" Target="../media/image49.sv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svg"/><Relationship Id="rId18" Type="http://schemas.openxmlformats.org/officeDocument/2006/relationships/image" Target="../media/image16.png"/><Relationship Id="rId3" Type="http://schemas.openxmlformats.org/officeDocument/2006/relationships/hyperlink" Target="https://sandford-on-thames-pc.gov.uk/flood-alleviation-scheme/" TargetMode="External"/><Relationship Id="rId21" Type="http://schemas.openxmlformats.org/officeDocument/2006/relationships/image" Target="../media/image15.svg"/><Relationship Id="rId7" Type="http://schemas.openxmlformats.org/officeDocument/2006/relationships/hyperlink" Target="https://doi.org/10.3390/w12061680" TargetMode="External"/><Relationship Id="rId12" Type="http://schemas.openxmlformats.org/officeDocument/2006/relationships/image" Target="../media/image1.png"/><Relationship Id="rId17" Type="http://schemas.openxmlformats.org/officeDocument/2006/relationships/image" Target="../media/image6.svg"/><Relationship Id="rId2" Type="http://schemas.openxmlformats.org/officeDocument/2006/relationships/hyperlink" Target="https://doi.org/10.1016/j.scitotenv.2019.04.125" TargetMode="External"/><Relationship Id="rId16" Type="http://schemas.openxmlformats.org/officeDocument/2006/relationships/image" Target="../media/image5.png"/><Relationship Id="rId20"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consult.environment-agency.gov.uk/thames/oxfordscheme/" TargetMode="External"/><Relationship Id="rId11" Type="http://schemas.openxmlformats.org/officeDocument/2006/relationships/image" Target="../media/image10.svg"/><Relationship Id="rId5" Type="http://schemas.openxmlformats.org/officeDocument/2006/relationships/hyperlink" Target="https://maps.nls.uk/" TargetMode="External"/><Relationship Id="rId15" Type="http://schemas.openxmlformats.org/officeDocument/2006/relationships/image" Target="../media/image4.svg"/><Relationship Id="rId10" Type="http://schemas.openxmlformats.org/officeDocument/2006/relationships/image" Target="../media/image9.png"/><Relationship Id="rId19" Type="http://schemas.openxmlformats.org/officeDocument/2006/relationships/image" Target="../media/image17.svg"/><Relationship Id="rId4" Type="http://schemas.openxmlformats.org/officeDocument/2006/relationships/hyperlink" Target="https://www.researchgate.net/profile/Colin-Thorne/publication/235091933_Channel_Restoration_Design_for_Meandering_Rivers/links/0a85e52dd0e640ff00000000/Channel-Restoration-Design-for-Meandering-Rivers.pdf" TargetMode="External"/><Relationship Id="rId9" Type="http://schemas.openxmlformats.org/officeDocument/2006/relationships/image" Target="../media/image8.svg"/><Relationship Id="rId1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2.svg"/><Relationship Id="rId13"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png"/><Relationship Id="rId12" Type="http://schemas.openxmlformats.org/officeDocument/2006/relationships/image" Target="../media/image6.svg"/><Relationship Id="rId2" Type="http://schemas.openxmlformats.org/officeDocument/2006/relationships/notesSlide" Target="../notesSlides/notesSlide1.xml"/><Relationship Id="rId16" Type="http://schemas.openxmlformats.org/officeDocument/2006/relationships/image" Target="../media/image15.svg"/><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5.png"/><Relationship Id="rId5" Type="http://schemas.openxmlformats.org/officeDocument/2006/relationships/image" Target="../media/image9.png"/><Relationship Id="rId15" Type="http://schemas.openxmlformats.org/officeDocument/2006/relationships/image" Target="../media/image14.png"/><Relationship Id="rId10" Type="http://schemas.openxmlformats.org/officeDocument/2006/relationships/image" Target="../media/image4.svg"/><Relationship Id="rId4" Type="http://schemas.openxmlformats.org/officeDocument/2006/relationships/image" Target="../media/image8.svg"/><Relationship Id="rId9" Type="http://schemas.openxmlformats.org/officeDocument/2006/relationships/image" Target="../media/image3.png"/><Relationship Id="rId14" Type="http://schemas.openxmlformats.org/officeDocument/2006/relationships/image" Target="../media/image17.sv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9.svg"/><Relationship Id="rId9" Type="http://schemas.openxmlformats.org/officeDocument/2006/relationships/image" Target="../media/image21.jpeg"/></Relationships>
</file>

<file path=ppt/slides/_rels/slide4.xml.rels><?xml version="1.0" encoding="UTF-8" standalone="yes"?>
<Relationships xmlns="http://schemas.openxmlformats.org/package/2006/relationships"><Relationship Id="rId8" Type="http://schemas.openxmlformats.org/officeDocument/2006/relationships/hyperlink" Target="https://digimap.edina.ac.uk/environment" TargetMode="External"/><Relationship Id="rId13" Type="http://schemas.openxmlformats.org/officeDocument/2006/relationships/hyperlink" Target="https://digimap.edina.ac.uk/lidar" TargetMode="External"/><Relationship Id="rId3" Type="http://schemas.microsoft.com/office/2018/10/relationships/comments" Target="../comments/modernComment_102_AB9E3FE4.xml"/><Relationship Id="rId7" Type="http://schemas.openxmlformats.org/officeDocument/2006/relationships/hyperlink" Target="https://eastwestrail.co.uk/consultation2024#block-1944" TargetMode="External"/><Relationship Id="rId12" Type="http://schemas.openxmlformats.org/officeDocument/2006/relationships/hyperlink" Target="https://archaeologydataservice.ac.uk/archives/collections/view/1003427/downloads.cfm?archive=GI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osdatahub.os.uk/downloads/open/OpenZoomstack?_gl=1*ph77ub*_gcl_au*MTYxNzE0NTI0OC4xNzQxMTcwMzMy*_ga*NzUwODUwMTUzLjE3NDExNzAyMTA.*_ga_59ZBN7DVBG*MTc0MjA0MDI2My4zLjEuMTc0MjA0MDI3OS40NC4wLjA.*_ga_E5T3PCFCG7*MTc0MjA0MDI2My4zLjEuMTc0MjA0MDI3Ni4wLjAuMA" TargetMode="External"/><Relationship Id="rId11" Type="http://schemas.openxmlformats.org/officeDocument/2006/relationships/hyperlink" Target="https://www.data.gov.uk/dataset/85228aec-fe0e-49bf-9455-df000d61e731/counties-and-unitary-authorities-may-2023-boundaries-uk-bgc" TargetMode="External"/><Relationship Id="rId5" Type="http://schemas.openxmlformats.org/officeDocument/2006/relationships/image" Target="../media/image19.svg"/><Relationship Id="rId15" Type="http://schemas.openxmlformats.org/officeDocument/2006/relationships/image" Target="../media/image15.svg"/><Relationship Id="rId10" Type="http://schemas.openxmlformats.org/officeDocument/2006/relationships/hyperlink" Target="https://naturalengland-defra.opendata.arcgis.com/datasets/Defra::provisional-agricultural-land-classification-alc-england/about" TargetMode="External"/><Relationship Id="rId4" Type="http://schemas.openxmlformats.org/officeDocument/2006/relationships/image" Target="../media/image18.png"/><Relationship Id="rId9" Type="http://schemas.openxmlformats.org/officeDocument/2006/relationships/hyperlink" Target="https://environment.data.gov.uk/explore/f3d63ec5-a21a-49fb-803a-0fa0fb7238b6?download=true" TargetMode="External"/><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7.sv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5.svg"/><Relationship Id="rId3" Type="http://schemas.openxmlformats.org/officeDocument/2006/relationships/image" Target="../media/image17.svg"/><Relationship Id="rId7" Type="http://schemas.openxmlformats.org/officeDocument/2006/relationships/image" Target="../media/image26.png"/><Relationship Id="rId12"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4.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17.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16.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0.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4">
            <a:extLst>
              <a:ext uri="{FF2B5EF4-FFF2-40B4-BE49-F238E27FC236}">
                <a16:creationId xmlns:a16="http://schemas.microsoft.com/office/drawing/2014/main" id="{EDB103C2-619A-AABC-3891-9114E983CB4F}"/>
              </a:ext>
            </a:extLst>
          </p:cNvPr>
          <p:cNvSpPr/>
          <p:nvPr/>
        </p:nvSpPr>
        <p:spPr>
          <a:xfrm>
            <a:off x="3782402" y="2939686"/>
            <a:ext cx="789027" cy="279118"/>
          </a:xfrm>
          <a:custGeom>
            <a:avLst/>
            <a:gdLst/>
            <a:ahLst/>
            <a:cxnLst/>
            <a:rect l="l" t="t" r="r" b="b"/>
            <a:pathLst>
              <a:path w="789027" h="279118">
                <a:moveTo>
                  <a:pt x="0" y="0"/>
                </a:moveTo>
                <a:lnTo>
                  <a:pt x="789027" y="0"/>
                </a:lnTo>
                <a:lnTo>
                  <a:pt x="789027" y="279118"/>
                </a:lnTo>
                <a:lnTo>
                  <a:pt x="0" y="2791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9">
            <a:extLst>
              <a:ext uri="{FF2B5EF4-FFF2-40B4-BE49-F238E27FC236}">
                <a16:creationId xmlns:a16="http://schemas.microsoft.com/office/drawing/2014/main" id="{71C6A711-09ED-3D0A-2922-1EE543EC5AA8}"/>
              </a:ext>
            </a:extLst>
          </p:cNvPr>
          <p:cNvSpPr/>
          <p:nvPr/>
        </p:nvSpPr>
        <p:spPr>
          <a:xfrm rot="5280000">
            <a:off x="9165605" y="4270358"/>
            <a:ext cx="505061" cy="430564"/>
          </a:xfrm>
          <a:custGeom>
            <a:avLst/>
            <a:gdLst/>
            <a:ahLst/>
            <a:cxnLst/>
            <a:rect l="l" t="t" r="r" b="b"/>
            <a:pathLst>
              <a:path w="505061" h="430564">
                <a:moveTo>
                  <a:pt x="0" y="0"/>
                </a:moveTo>
                <a:lnTo>
                  <a:pt x="505060" y="0"/>
                </a:lnTo>
                <a:lnTo>
                  <a:pt x="505060" y="430564"/>
                </a:lnTo>
                <a:lnTo>
                  <a:pt x="0" y="4305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1" name="Freeform 10">
            <a:extLst>
              <a:ext uri="{FF2B5EF4-FFF2-40B4-BE49-F238E27FC236}">
                <a16:creationId xmlns:a16="http://schemas.microsoft.com/office/drawing/2014/main" id="{C46A304D-183B-5604-8885-55CECA07DF18}"/>
              </a:ext>
            </a:extLst>
          </p:cNvPr>
          <p:cNvSpPr/>
          <p:nvPr/>
        </p:nvSpPr>
        <p:spPr>
          <a:xfrm rot="16200000">
            <a:off x="2180583" y="1487487"/>
            <a:ext cx="612998" cy="448255"/>
          </a:xfrm>
          <a:custGeom>
            <a:avLst/>
            <a:gdLst/>
            <a:ahLst/>
            <a:cxnLst/>
            <a:rect l="l" t="t" r="r" b="b"/>
            <a:pathLst>
              <a:path w="612998" h="448255">
                <a:moveTo>
                  <a:pt x="0" y="0"/>
                </a:moveTo>
                <a:lnTo>
                  <a:pt x="612998" y="0"/>
                </a:lnTo>
                <a:lnTo>
                  <a:pt x="612998" y="448254"/>
                </a:lnTo>
                <a:lnTo>
                  <a:pt x="0" y="4482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5" name="Freeform 6">
            <a:extLst>
              <a:ext uri="{FF2B5EF4-FFF2-40B4-BE49-F238E27FC236}">
                <a16:creationId xmlns:a16="http://schemas.microsoft.com/office/drawing/2014/main" id="{E9B58DAE-532A-E985-06F9-F20CBC3F2B7A}"/>
              </a:ext>
            </a:extLst>
          </p:cNvPr>
          <p:cNvSpPr/>
          <p:nvPr/>
        </p:nvSpPr>
        <p:spPr>
          <a:xfrm>
            <a:off x="11701601" y="2245520"/>
            <a:ext cx="492753" cy="955688"/>
          </a:xfrm>
          <a:custGeom>
            <a:avLst/>
            <a:gdLst/>
            <a:ahLst/>
            <a:cxnLst/>
            <a:rect l="l" t="t" r="r" b="b"/>
            <a:pathLst>
              <a:path w="674863" h="1270331">
                <a:moveTo>
                  <a:pt x="0" y="0"/>
                </a:moveTo>
                <a:lnTo>
                  <a:pt x="674863" y="0"/>
                </a:lnTo>
                <a:lnTo>
                  <a:pt x="674863" y="1270331"/>
                </a:lnTo>
                <a:lnTo>
                  <a:pt x="0" y="12703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14">
            <a:extLst>
              <a:ext uri="{FF2B5EF4-FFF2-40B4-BE49-F238E27FC236}">
                <a16:creationId xmlns:a16="http://schemas.microsoft.com/office/drawing/2014/main" id="{4676217F-2EBF-63C8-E09E-98E6498C473A}"/>
              </a:ext>
            </a:extLst>
          </p:cNvPr>
          <p:cNvSpPr/>
          <p:nvPr/>
        </p:nvSpPr>
        <p:spPr>
          <a:xfrm rot="2640000">
            <a:off x="6073087" y="5158942"/>
            <a:ext cx="492753" cy="463969"/>
          </a:xfrm>
          <a:custGeom>
            <a:avLst/>
            <a:gdLst/>
            <a:ahLst/>
            <a:cxnLst/>
            <a:rect l="l" t="t" r="r" b="b"/>
            <a:pathLst>
              <a:path w="671692" h="522240">
                <a:moveTo>
                  <a:pt x="0" y="0"/>
                </a:moveTo>
                <a:lnTo>
                  <a:pt x="671692" y="0"/>
                </a:lnTo>
                <a:lnTo>
                  <a:pt x="671692" y="522240"/>
                </a:lnTo>
                <a:lnTo>
                  <a:pt x="0" y="52224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0" name="Freeform 3">
            <a:extLst>
              <a:ext uri="{FF2B5EF4-FFF2-40B4-BE49-F238E27FC236}">
                <a16:creationId xmlns:a16="http://schemas.microsoft.com/office/drawing/2014/main" id="{DCAAE20B-3CAD-0457-768A-22CFAD6256DB}"/>
              </a:ext>
            </a:extLst>
          </p:cNvPr>
          <p:cNvSpPr/>
          <p:nvPr/>
        </p:nvSpPr>
        <p:spPr>
          <a:xfrm>
            <a:off x="0" y="102870"/>
            <a:ext cx="12192000" cy="6652260"/>
          </a:xfrm>
          <a:custGeom>
            <a:avLst/>
            <a:gdLst/>
            <a:ahLst/>
            <a:cxnLst/>
            <a:rect l="l" t="t" r="r" b="b"/>
            <a:pathLst>
              <a:path w="18288000" h="9715500">
                <a:moveTo>
                  <a:pt x="0" y="0"/>
                </a:moveTo>
                <a:lnTo>
                  <a:pt x="18288000" y="0"/>
                </a:lnTo>
                <a:lnTo>
                  <a:pt x="18288000" y="9715500"/>
                </a:lnTo>
                <a:lnTo>
                  <a:pt x="0" y="97155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3" name="Subtitle 2">
            <a:extLst>
              <a:ext uri="{FF2B5EF4-FFF2-40B4-BE49-F238E27FC236}">
                <a16:creationId xmlns:a16="http://schemas.microsoft.com/office/drawing/2014/main" id="{39417021-A4C5-9640-C064-660A01E449ED}"/>
              </a:ext>
            </a:extLst>
          </p:cNvPr>
          <p:cNvSpPr>
            <a:spLocks noGrp="1"/>
          </p:cNvSpPr>
          <p:nvPr>
            <p:ph type="subTitle" idx="1"/>
          </p:nvPr>
        </p:nvSpPr>
        <p:spPr>
          <a:xfrm>
            <a:off x="748518" y="4331800"/>
            <a:ext cx="3482340" cy="1655762"/>
          </a:xfrm>
        </p:spPr>
        <p:txBody>
          <a:bodyPr vert="horz" lIns="91440" tIns="45720" rIns="91440" bIns="45720" rtlCol="0" anchor="t">
            <a:normAutofit/>
          </a:bodyPr>
          <a:lstStyle/>
          <a:p>
            <a:r>
              <a:rPr lang="en-GB" b="1" dirty="0"/>
              <a:t>By (names removed for anonymity)</a:t>
            </a:r>
          </a:p>
        </p:txBody>
      </p:sp>
      <p:pic>
        <p:nvPicPr>
          <p:cNvPr id="4" name="Picture 2" descr="The University logo | Communications and Engagement">
            <a:extLst>
              <a:ext uri="{FF2B5EF4-FFF2-40B4-BE49-F238E27FC236}">
                <a16:creationId xmlns:a16="http://schemas.microsoft.com/office/drawing/2014/main" id="{A491DE5A-3867-7818-3A1D-040A19BF1A95}"/>
              </a:ext>
            </a:extLst>
          </p:cNvPr>
          <p:cNvPicPr>
            <a:picLocks noChangeAspect="1" noChangeArrowheads="1"/>
          </p:cNvPicPr>
          <p:nvPr/>
        </p:nvPicPr>
        <p:blipFill rotWithShape="1">
          <a:blip r:embed="rId14" cstate="screen">
            <a:extLst>
              <a:ext uri="{28A0092B-C50C-407E-A947-70E740481C1C}">
                <a14:useLocalDpi xmlns:a14="http://schemas.microsoft.com/office/drawing/2010/main" val="0"/>
              </a:ext>
            </a:extLst>
          </a:blip>
          <a:srcRect l="16459" t="17801" b="33829"/>
          <a:stretch/>
        </p:blipFill>
        <p:spPr bwMode="auto">
          <a:xfrm>
            <a:off x="9419028" y="205740"/>
            <a:ext cx="2772972" cy="5271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39">
            <a:extLst>
              <a:ext uri="{FF2B5EF4-FFF2-40B4-BE49-F238E27FC236}">
                <a16:creationId xmlns:a16="http://schemas.microsoft.com/office/drawing/2014/main" id="{B4C93C2D-6558-AA47-5E95-EFD25610A968}"/>
              </a:ext>
            </a:extLst>
          </p:cNvPr>
          <p:cNvSpPr txBox="1"/>
          <p:nvPr/>
        </p:nvSpPr>
        <p:spPr>
          <a:xfrm>
            <a:off x="3784210" y="1271863"/>
            <a:ext cx="8219894" cy="1436291"/>
          </a:xfrm>
          <a:prstGeom prst="rect">
            <a:avLst/>
          </a:prstGeom>
        </p:spPr>
        <p:txBody>
          <a:bodyPr wrap="square" lIns="0" tIns="0" rIns="0" bIns="0" rtlCol="0" anchor="t">
            <a:spAutoFit/>
          </a:bodyPr>
          <a:lstStyle/>
          <a:p>
            <a:pPr algn="ctr">
              <a:lnSpc>
                <a:spcPts val="5599"/>
              </a:lnSpc>
            </a:pPr>
            <a:r>
              <a:rPr lang="en-US" sz="4800" b="1">
                <a:solidFill>
                  <a:schemeClr val="tx1">
                    <a:lumMod val="85000"/>
                    <a:lumOff val="15000"/>
                  </a:schemeClr>
                </a:solidFill>
                <a:latin typeface="Aptos Display"/>
                <a:ea typeface="Barlow Bold"/>
                <a:cs typeface="Barlow Bold"/>
                <a:sym typeface="Barlow Bold"/>
              </a:rPr>
              <a:t>IDENTIFYING OPPORTUNITIES FOR RIVER RE-MEANDERING</a:t>
            </a:r>
          </a:p>
        </p:txBody>
      </p:sp>
      <p:pic>
        <p:nvPicPr>
          <p:cNvPr id="5" name="Content Placeholder 8" descr="Rubber duck outline">
            <a:extLst>
              <a:ext uri="{FF2B5EF4-FFF2-40B4-BE49-F238E27FC236}">
                <a16:creationId xmlns:a16="http://schemas.microsoft.com/office/drawing/2014/main" id="{DF713A09-45DF-8E81-D17B-024F767031A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2880000">
            <a:off x="8114174" y="5486209"/>
            <a:ext cx="488577" cy="522195"/>
          </a:xfrm>
          <a:prstGeom prst="rect">
            <a:avLst/>
          </a:prstGeom>
        </p:spPr>
      </p:pic>
    </p:spTree>
    <p:extLst>
      <p:ext uri="{BB962C8B-B14F-4D97-AF65-F5344CB8AC3E}">
        <p14:creationId xmlns:p14="http://schemas.microsoft.com/office/powerpoint/2010/main" val="2408274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3">
            <a:extLst>
              <a:ext uri="{FF2B5EF4-FFF2-40B4-BE49-F238E27FC236}">
                <a16:creationId xmlns:a16="http://schemas.microsoft.com/office/drawing/2014/main" id="{D5463739-F24F-D76C-C4C5-5F30DCE04274}"/>
              </a:ext>
            </a:extLst>
          </p:cNvPr>
          <p:cNvSpPr/>
          <p:nvPr/>
        </p:nvSpPr>
        <p:spPr>
          <a:xfrm flipH="1">
            <a:off x="10646854" y="-591204"/>
            <a:ext cx="6045469" cy="7621922"/>
          </a:xfrm>
          <a:custGeom>
            <a:avLst/>
            <a:gdLst/>
            <a:ahLst/>
            <a:cxnLst/>
            <a:rect l="l" t="t" r="r" b="b"/>
            <a:pathLst>
              <a:path w="8383905" h="10287000">
                <a:moveTo>
                  <a:pt x="8383905" y="0"/>
                </a:moveTo>
                <a:lnTo>
                  <a:pt x="0" y="0"/>
                </a:lnTo>
                <a:lnTo>
                  <a:pt x="0" y="10287000"/>
                </a:lnTo>
                <a:lnTo>
                  <a:pt x="8383905" y="10287000"/>
                </a:lnTo>
                <a:lnTo>
                  <a:pt x="838390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itre 1">
            <a:extLst>
              <a:ext uri="{FF2B5EF4-FFF2-40B4-BE49-F238E27FC236}">
                <a16:creationId xmlns:a16="http://schemas.microsoft.com/office/drawing/2014/main" id="{FDB9B504-1761-069A-AF3A-B46D3C7B53CE}"/>
              </a:ext>
            </a:extLst>
          </p:cNvPr>
          <p:cNvSpPr>
            <a:spLocks noGrp="1"/>
          </p:cNvSpPr>
          <p:nvPr>
            <p:ph type="title"/>
          </p:nvPr>
        </p:nvSpPr>
        <p:spPr>
          <a:xfrm>
            <a:off x="838200" y="365125"/>
            <a:ext cx="10700327" cy="1333259"/>
          </a:xfrm>
        </p:spPr>
        <p:txBody>
          <a:bodyPr/>
          <a:lstStyle/>
          <a:p>
            <a:r>
              <a:rPr lang="fr-FR" b="1"/>
              <a:t>CASE STUDY: RE-MEANDERING UPSTREAM</a:t>
            </a:r>
            <a:endParaRPr lang="fr-FR"/>
          </a:p>
        </p:txBody>
      </p:sp>
      <p:pic>
        <p:nvPicPr>
          <p:cNvPr id="5" name="Content Placeholder 4" descr="A map of water with black and blue lines&#10;&#10;AI-generated content may be incorrect.">
            <a:extLst>
              <a:ext uri="{FF2B5EF4-FFF2-40B4-BE49-F238E27FC236}">
                <a16:creationId xmlns:a16="http://schemas.microsoft.com/office/drawing/2014/main" id="{EE0E7358-365A-9C83-F9D9-4A3F08453614}"/>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014583" y="1417821"/>
            <a:ext cx="6809398" cy="4813942"/>
          </a:xfrm>
        </p:spPr>
      </p:pic>
      <p:pic>
        <p:nvPicPr>
          <p:cNvPr id="4" name="Picture 3" descr="A map of a city&#10;&#10;AI-generated content may be incorrect.">
            <a:extLst>
              <a:ext uri="{FF2B5EF4-FFF2-40B4-BE49-F238E27FC236}">
                <a16:creationId xmlns:a16="http://schemas.microsoft.com/office/drawing/2014/main" id="{A2244AFE-34A0-E3A1-4BD3-C4BE38F18A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4583" y="1417821"/>
            <a:ext cx="6809398" cy="4813942"/>
          </a:xfrm>
          <a:prstGeom prst="rect">
            <a:avLst/>
          </a:prstGeom>
        </p:spPr>
      </p:pic>
      <p:sp>
        <p:nvSpPr>
          <p:cNvPr id="6" name="TextBox 5">
            <a:extLst>
              <a:ext uri="{FF2B5EF4-FFF2-40B4-BE49-F238E27FC236}">
                <a16:creationId xmlns:a16="http://schemas.microsoft.com/office/drawing/2014/main" id="{1B2BD79C-B4C1-5F5E-9CB6-2567CC425ABA}"/>
              </a:ext>
            </a:extLst>
          </p:cNvPr>
          <p:cNvSpPr txBox="1"/>
          <p:nvPr/>
        </p:nvSpPr>
        <p:spPr>
          <a:xfrm>
            <a:off x="645813" y="1582381"/>
            <a:ext cx="4537382" cy="1200329"/>
          </a:xfrm>
          <a:prstGeom prst="rect">
            <a:avLst/>
          </a:prstGeom>
          <a:noFill/>
        </p:spPr>
        <p:txBody>
          <a:bodyPr wrap="square" lIns="91440" tIns="45720" rIns="91440" bIns="45720" rtlCol="0" anchor="t">
            <a:spAutoFit/>
          </a:bodyPr>
          <a:lstStyle/>
          <a:p>
            <a:r>
              <a:rPr lang="en-US" sz="2400" b="1" i="1"/>
              <a:t>Example stream north of Oxford, appropriate for re-meandering.​</a:t>
            </a:r>
          </a:p>
        </p:txBody>
      </p:sp>
      <p:pic>
        <p:nvPicPr>
          <p:cNvPr id="3" name="Picture 2" descr="A map of a town&#10;&#10;AI-generated content may be incorrect.">
            <a:extLst>
              <a:ext uri="{FF2B5EF4-FFF2-40B4-BE49-F238E27FC236}">
                <a16:creationId xmlns:a16="http://schemas.microsoft.com/office/drawing/2014/main" id="{BAD64DAB-5C42-CDE2-0DA4-73E5B91A70FA}"/>
              </a:ext>
            </a:extLst>
          </p:cNvPr>
          <p:cNvPicPr>
            <a:picLocks noChangeAspect="1"/>
          </p:cNvPicPr>
          <p:nvPr/>
        </p:nvPicPr>
        <p:blipFill>
          <a:blip r:embed="rId7">
            <a:alphaModFix amt="65000"/>
          </a:blip>
          <a:stretch>
            <a:fillRect/>
          </a:stretch>
        </p:blipFill>
        <p:spPr>
          <a:xfrm>
            <a:off x="-865279" y="-164722"/>
            <a:ext cx="4792133" cy="3759199"/>
          </a:xfrm>
          <a:prstGeom prst="rect">
            <a:avLst/>
          </a:prstGeom>
        </p:spPr>
      </p:pic>
      <p:pic>
        <p:nvPicPr>
          <p:cNvPr id="8" name="Image 4" descr="Une image contenant plein air, plante, arbre, ciel&#10;&#10;Le contenu généré par l’IA peut être incorrect.">
            <a:extLst>
              <a:ext uri="{FF2B5EF4-FFF2-40B4-BE49-F238E27FC236}">
                <a16:creationId xmlns:a16="http://schemas.microsoft.com/office/drawing/2014/main" id="{A6FEB6E8-2EB0-B230-F4D4-8B77A1413765}"/>
              </a:ext>
            </a:extLst>
          </p:cNvPr>
          <p:cNvPicPr>
            <a:picLocks noChangeAspect="1"/>
          </p:cNvPicPr>
          <p:nvPr/>
        </p:nvPicPr>
        <p:blipFill>
          <a:blip r:embed="rId8"/>
          <a:stretch>
            <a:fillRect/>
          </a:stretch>
        </p:blipFill>
        <p:spPr>
          <a:xfrm>
            <a:off x="622663" y="3117292"/>
            <a:ext cx="4059382" cy="3114471"/>
          </a:xfrm>
          <a:prstGeom prst="rect">
            <a:avLst/>
          </a:prstGeom>
        </p:spPr>
      </p:pic>
      <p:sp>
        <p:nvSpPr>
          <p:cNvPr id="10" name="Freeform 3">
            <a:extLst>
              <a:ext uri="{FF2B5EF4-FFF2-40B4-BE49-F238E27FC236}">
                <a16:creationId xmlns:a16="http://schemas.microsoft.com/office/drawing/2014/main" id="{211DC0AE-0BF0-A523-763C-AF614F75AD2B}"/>
              </a:ext>
            </a:extLst>
          </p:cNvPr>
          <p:cNvSpPr/>
          <p:nvPr/>
        </p:nvSpPr>
        <p:spPr>
          <a:xfrm flipH="1">
            <a:off x="-4516946" y="5156454"/>
            <a:ext cx="6045469" cy="7621922"/>
          </a:xfrm>
          <a:custGeom>
            <a:avLst/>
            <a:gdLst/>
            <a:ahLst/>
            <a:cxnLst/>
            <a:rect l="l" t="t" r="r" b="b"/>
            <a:pathLst>
              <a:path w="8383905" h="10287000">
                <a:moveTo>
                  <a:pt x="8383905" y="0"/>
                </a:moveTo>
                <a:lnTo>
                  <a:pt x="0" y="0"/>
                </a:lnTo>
                <a:lnTo>
                  <a:pt x="0" y="10287000"/>
                </a:lnTo>
                <a:lnTo>
                  <a:pt x="8383905" y="10287000"/>
                </a:lnTo>
                <a:lnTo>
                  <a:pt x="838390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0">
            <a:extLst>
              <a:ext uri="{FF2B5EF4-FFF2-40B4-BE49-F238E27FC236}">
                <a16:creationId xmlns:a16="http://schemas.microsoft.com/office/drawing/2014/main" id="{A9861293-4BB6-C46E-24B7-7B2B7F946790}"/>
              </a:ext>
            </a:extLst>
          </p:cNvPr>
          <p:cNvSpPr txBox="1"/>
          <p:nvPr/>
        </p:nvSpPr>
        <p:spPr>
          <a:xfrm>
            <a:off x="10533146" y="6491961"/>
            <a:ext cx="35850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Map from 1876</a:t>
            </a:r>
          </a:p>
        </p:txBody>
      </p:sp>
    </p:spTree>
    <p:extLst>
      <p:ext uri="{BB962C8B-B14F-4D97-AF65-F5344CB8AC3E}">
        <p14:creationId xmlns:p14="http://schemas.microsoft.com/office/powerpoint/2010/main" val="244090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dissolv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a:extLst>
              <a:ext uri="{FF2B5EF4-FFF2-40B4-BE49-F238E27FC236}">
                <a16:creationId xmlns:a16="http://schemas.microsoft.com/office/drawing/2014/main" id="{5EFAD05B-DB34-5109-FDDB-D22C9195A6D9}"/>
              </a:ext>
            </a:extLst>
          </p:cNvPr>
          <p:cNvSpPr/>
          <p:nvPr/>
        </p:nvSpPr>
        <p:spPr>
          <a:xfrm>
            <a:off x="268263" y="308177"/>
            <a:ext cx="10964685" cy="5883821"/>
          </a:xfrm>
          <a:custGeom>
            <a:avLst/>
            <a:gdLst/>
            <a:ahLst/>
            <a:cxnLst/>
            <a:rect l="l" t="t" r="r" b="b"/>
            <a:pathLst>
              <a:path w="15044550" h="6187071">
                <a:moveTo>
                  <a:pt x="0" y="0"/>
                </a:moveTo>
                <a:lnTo>
                  <a:pt x="15044550" y="0"/>
                </a:lnTo>
                <a:lnTo>
                  <a:pt x="15044550" y="6187071"/>
                </a:lnTo>
                <a:lnTo>
                  <a:pt x="0" y="61870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Circle: Hollow 6">
            <a:extLst>
              <a:ext uri="{FF2B5EF4-FFF2-40B4-BE49-F238E27FC236}">
                <a16:creationId xmlns:a16="http://schemas.microsoft.com/office/drawing/2014/main" id="{A2CFC98F-4F87-26D5-A0D6-8F3F5CEBA352}"/>
              </a:ext>
            </a:extLst>
          </p:cNvPr>
          <p:cNvSpPr/>
          <p:nvPr/>
        </p:nvSpPr>
        <p:spPr>
          <a:xfrm>
            <a:off x="884335" y="799072"/>
            <a:ext cx="501255" cy="501255"/>
          </a:xfrm>
          <a:prstGeom prst="donut">
            <a:avLst/>
          </a:prstGeom>
          <a:solidFill>
            <a:srgbClr val="ED7D3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ircle: Hollow 7">
            <a:extLst>
              <a:ext uri="{FF2B5EF4-FFF2-40B4-BE49-F238E27FC236}">
                <a16:creationId xmlns:a16="http://schemas.microsoft.com/office/drawing/2014/main" id="{C38F339A-3532-B940-CAF0-8D7B887C650A}"/>
              </a:ext>
            </a:extLst>
          </p:cNvPr>
          <p:cNvSpPr/>
          <p:nvPr/>
        </p:nvSpPr>
        <p:spPr>
          <a:xfrm>
            <a:off x="2420429" y="3097166"/>
            <a:ext cx="501255" cy="501255"/>
          </a:xfrm>
          <a:prstGeom prst="donut">
            <a:avLst/>
          </a:prstGeom>
          <a:solidFill>
            <a:srgbClr val="ED7D3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ircle: Hollow 8">
            <a:extLst>
              <a:ext uri="{FF2B5EF4-FFF2-40B4-BE49-F238E27FC236}">
                <a16:creationId xmlns:a16="http://schemas.microsoft.com/office/drawing/2014/main" id="{74ACE1D8-8C83-CC30-C567-745658FC597F}"/>
              </a:ext>
            </a:extLst>
          </p:cNvPr>
          <p:cNvSpPr/>
          <p:nvPr/>
        </p:nvSpPr>
        <p:spPr>
          <a:xfrm>
            <a:off x="4597572" y="2456119"/>
            <a:ext cx="501255" cy="501255"/>
          </a:xfrm>
          <a:prstGeom prst="donut">
            <a:avLst/>
          </a:prstGeom>
          <a:solidFill>
            <a:srgbClr val="ED7D3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ircle: Hollow 9">
            <a:extLst>
              <a:ext uri="{FF2B5EF4-FFF2-40B4-BE49-F238E27FC236}">
                <a16:creationId xmlns:a16="http://schemas.microsoft.com/office/drawing/2014/main" id="{93325A23-4A9B-DE29-7DFE-70338E239133}"/>
              </a:ext>
            </a:extLst>
          </p:cNvPr>
          <p:cNvSpPr/>
          <p:nvPr/>
        </p:nvSpPr>
        <p:spPr>
          <a:xfrm>
            <a:off x="6097382" y="3859166"/>
            <a:ext cx="501255" cy="501255"/>
          </a:xfrm>
          <a:prstGeom prst="donut">
            <a:avLst/>
          </a:prstGeom>
          <a:solidFill>
            <a:srgbClr val="ED7D3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Circle: Hollow 10">
            <a:extLst>
              <a:ext uri="{FF2B5EF4-FFF2-40B4-BE49-F238E27FC236}">
                <a16:creationId xmlns:a16="http://schemas.microsoft.com/office/drawing/2014/main" id="{2AB61951-B1D4-A3B1-E5F0-F71BD6009C26}"/>
              </a:ext>
            </a:extLst>
          </p:cNvPr>
          <p:cNvSpPr/>
          <p:nvPr/>
        </p:nvSpPr>
        <p:spPr>
          <a:xfrm>
            <a:off x="6968239" y="5685547"/>
            <a:ext cx="501255" cy="501255"/>
          </a:xfrm>
          <a:prstGeom prst="donut">
            <a:avLst/>
          </a:prstGeom>
          <a:solidFill>
            <a:srgbClr val="ED7D3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ircle: Hollow 11">
            <a:extLst>
              <a:ext uri="{FF2B5EF4-FFF2-40B4-BE49-F238E27FC236}">
                <a16:creationId xmlns:a16="http://schemas.microsoft.com/office/drawing/2014/main" id="{7E73B20B-3DB1-46D4-F4A9-C5AD48DAE851}"/>
              </a:ext>
            </a:extLst>
          </p:cNvPr>
          <p:cNvSpPr/>
          <p:nvPr/>
        </p:nvSpPr>
        <p:spPr>
          <a:xfrm>
            <a:off x="9084906" y="3605167"/>
            <a:ext cx="501255" cy="501255"/>
          </a:xfrm>
          <a:prstGeom prst="donut">
            <a:avLst/>
          </a:prstGeom>
          <a:solidFill>
            <a:srgbClr val="ED7D3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FA5EE5DA-F294-130D-5CD9-62D5444E5F82}"/>
              </a:ext>
            </a:extLst>
          </p:cNvPr>
          <p:cNvSpPr txBox="1"/>
          <p:nvPr/>
        </p:nvSpPr>
        <p:spPr>
          <a:xfrm>
            <a:off x="720554" y="1342363"/>
            <a:ext cx="4336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latin typeface="Aptos Display"/>
              </a:rPr>
              <a:t>1</a:t>
            </a:r>
          </a:p>
        </p:txBody>
      </p:sp>
      <p:sp>
        <p:nvSpPr>
          <p:cNvPr id="16" name="TextBox 15">
            <a:extLst>
              <a:ext uri="{FF2B5EF4-FFF2-40B4-BE49-F238E27FC236}">
                <a16:creationId xmlns:a16="http://schemas.microsoft.com/office/drawing/2014/main" id="{C00A1A01-2568-758B-3747-BE65F6DCC7A2}"/>
              </a:ext>
            </a:extLst>
          </p:cNvPr>
          <p:cNvSpPr txBox="1"/>
          <p:nvPr/>
        </p:nvSpPr>
        <p:spPr>
          <a:xfrm>
            <a:off x="2036350" y="321116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2</a:t>
            </a:r>
          </a:p>
        </p:txBody>
      </p:sp>
      <p:sp>
        <p:nvSpPr>
          <p:cNvPr id="17" name="TextBox 16">
            <a:extLst>
              <a:ext uri="{FF2B5EF4-FFF2-40B4-BE49-F238E27FC236}">
                <a16:creationId xmlns:a16="http://schemas.microsoft.com/office/drawing/2014/main" id="{2C032F3F-A37D-AFB2-39D1-9BA18CA53E35}"/>
              </a:ext>
            </a:extLst>
          </p:cNvPr>
          <p:cNvSpPr txBox="1"/>
          <p:nvPr/>
        </p:nvSpPr>
        <p:spPr>
          <a:xfrm>
            <a:off x="4340577" y="2089885"/>
            <a:ext cx="5055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3</a:t>
            </a:r>
          </a:p>
        </p:txBody>
      </p:sp>
      <p:sp>
        <p:nvSpPr>
          <p:cNvPr id="18" name="TextBox 17">
            <a:extLst>
              <a:ext uri="{FF2B5EF4-FFF2-40B4-BE49-F238E27FC236}">
                <a16:creationId xmlns:a16="http://schemas.microsoft.com/office/drawing/2014/main" id="{DB629D67-EB15-508E-9C9E-784BCB504286}"/>
              </a:ext>
            </a:extLst>
          </p:cNvPr>
          <p:cNvSpPr txBox="1"/>
          <p:nvPr/>
        </p:nvSpPr>
        <p:spPr>
          <a:xfrm>
            <a:off x="6604754" y="4180367"/>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4</a:t>
            </a:r>
          </a:p>
        </p:txBody>
      </p:sp>
      <p:sp>
        <p:nvSpPr>
          <p:cNvPr id="19" name="TextBox 18">
            <a:extLst>
              <a:ext uri="{FF2B5EF4-FFF2-40B4-BE49-F238E27FC236}">
                <a16:creationId xmlns:a16="http://schemas.microsoft.com/office/drawing/2014/main" id="{C22E2BE8-8965-B570-31DB-6676170FA799}"/>
              </a:ext>
            </a:extLst>
          </p:cNvPr>
          <p:cNvSpPr txBox="1"/>
          <p:nvPr/>
        </p:nvSpPr>
        <p:spPr>
          <a:xfrm>
            <a:off x="7477787" y="6017843"/>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5</a:t>
            </a:r>
          </a:p>
        </p:txBody>
      </p:sp>
      <p:sp>
        <p:nvSpPr>
          <p:cNvPr id="20" name="TextBox 19">
            <a:extLst>
              <a:ext uri="{FF2B5EF4-FFF2-40B4-BE49-F238E27FC236}">
                <a16:creationId xmlns:a16="http://schemas.microsoft.com/office/drawing/2014/main" id="{BE472A49-D344-F8EE-6E70-F9941E63BCDF}"/>
              </a:ext>
            </a:extLst>
          </p:cNvPr>
          <p:cNvSpPr txBox="1"/>
          <p:nvPr/>
        </p:nvSpPr>
        <p:spPr>
          <a:xfrm>
            <a:off x="9367213" y="324249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dirty="0"/>
              <a:t>6</a:t>
            </a:r>
          </a:p>
        </p:txBody>
      </p:sp>
      <p:cxnSp>
        <p:nvCxnSpPr>
          <p:cNvPr id="23" name="Straight Arrow Connector 22">
            <a:extLst>
              <a:ext uri="{FF2B5EF4-FFF2-40B4-BE49-F238E27FC236}">
                <a16:creationId xmlns:a16="http://schemas.microsoft.com/office/drawing/2014/main" id="{DB74505B-F1E2-7B4F-512F-FEC5215E8744}"/>
              </a:ext>
            </a:extLst>
          </p:cNvPr>
          <p:cNvCxnSpPr/>
          <p:nvPr/>
        </p:nvCxnSpPr>
        <p:spPr>
          <a:xfrm>
            <a:off x="2940919" y="3321622"/>
            <a:ext cx="3268669" cy="801253"/>
          </a:xfrm>
          <a:prstGeom prst="straightConnector1">
            <a:avLst/>
          </a:prstGeom>
          <a:ln>
            <a:solidFill>
              <a:schemeClr val="tx1">
                <a:lumMod val="85000"/>
                <a:lumOff val="1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9441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B4674-4AE5-F53B-C2BE-2BC0E5DF0544}"/>
            </a:ext>
          </a:extLst>
        </p:cNvPr>
        <p:cNvGrpSpPr/>
        <p:nvPr/>
      </p:nvGrpSpPr>
      <p:grpSpPr>
        <a:xfrm>
          <a:off x="0" y="0"/>
          <a:ext cx="0" cy="0"/>
          <a:chOff x="0" y="0"/>
          <a:chExt cx="0" cy="0"/>
        </a:xfrm>
      </p:grpSpPr>
      <p:sp>
        <p:nvSpPr>
          <p:cNvPr id="4" name="Freeform 3">
            <a:extLst>
              <a:ext uri="{FF2B5EF4-FFF2-40B4-BE49-F238E27FC236}">
                <a16:creationId xmlns:a16="http://schemas.microsoft.com/office/drawing/2014/main" id="{63D5970F-AFED-140A-03AA-6D622A93698C}"/>
              </a:ext>
            </a:extLst>
          </p:cNvPr>
          <p:cNvSpPr/>
          <p:nvPr/>
        </p:nvSpPr>
        <p:spPr>
          <a:xfrm rot="6660000">
            <a:off x="6359556" y="2910651"/>
            <a:ext cx="8001353" cy="3706678"/>
          </a:xfrm>
          <a:custGeom>
            <a:avLst/>
            <a:gdLst/>
            <a:ahLst/>
            <a:cxnLst/>
            <a:rect l="l" t="t" r="r" b="b"/>
            <a:pathLst>
              <a:path w="15044550" h="6187071">
                <a:moveTo>
                  <a:pt x="0" y="0"/>
                </a:moveTo>
                <a:lnTo>
                  <a:pt x="15044550" y="0"/>
                </a:lnTo>
                <a:lnTo>
                  <a:pt x="15044550" y="6187071"/>
                </a:lnTo>
                <a:lnTo>
                  <a:pt x="0" y="618707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 name="Titre 1">
            <a:extLst>
              <a:ext uri="{FF2B5EF4-FFF2-40B4-BE49-F238E27FC236}">
                <a16:creationId xmlns:a16="http://schemas.microsoft.com/office/drawing/2014/main" id="{479A5EE2-3611-F32B-5A3C-C056CE4B486A}"/>
              </a:ext>
            </a:extLst>
          </p:cNvPr>
          <p:cNvSpPr>
            <a:spLocks noGrp="1"/>
          </p:cNvSpPr>
          <p:nvPr>
            <p:ph type="title"/>
          </p:nvPr>
        </p:nvSpPr>
        <p:spPr>
          <a:xfrm>
            <a:off x="838200" y="365125"/>
            <a:ext cx="10838872" cy="1333259"/>
          </a:xfrm>
        </p:spPr>
        <p:txBody>
          <a:bodyPr/>
          <a:lstStyle/>
          <a:p>
            <a:r>
              <a:rPr lang="fr-FR" b="1"/>
              <a:t>CASE STUDY: RE-MEANDERING UPSTREAM</a:t>
            </a:r>
            <a:endParaRPr lang="fr-FR"/>
          </a:p>
        </p:txBody>
      </p:sp>
      <p:pic>
        <p:nvPicPr>
          <p:cNvPr id="9" name="Content Placeholder 4" descr="A map of land with different colors&#10;&#10;AI-generated content may be incorrect.">
            <a:extLst>
              <a:ext uri="{FF2B5EF4-FFF2-40B4-BE49-F238E27FC236}">
                <a16:creationId xmlns:a16="http://schemas.microsoft.com/office/drawing/2014/main" id="{46CB13D8-C9FB-1A61-E57C-A293F29AA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6497" y="1359787"/>
            <a:ext cx="7315200" cy="5171522"/>
          </a:xfrm>
          <a:prstGeom prst="rect">
            <a:avLst/>
          </a:prstGeom>
          <a:ln>
            <a:noFill/>
          </a:ln>
        </p:spPr>
      </p:pic>
      <p:pic>
        <p:nvPicPr>
          <p:cNvPr id="10" name="Picture 9" descr="A colorful map of a city&#10;&#10;AI-generated content may be incorrect.">
            <a:extLst>
              <a:ext uri="{FF2B5EF4-FFF2-40B4-BE49-F238E27FC236}">
                <a16:creationId xmlns:a16="http://schemas.microsoft.com/office/drawing/2014/main" id="{ED3FC1C7-9CF8-6E02-5DDC-B605CF62E7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1431" y="1359787"/>
            <a:ext cx="6822491" cy="5075213"/>
          </a:xfrm>
          <a:prstGeom prst="rect">
            <a:avLst/>
          </a:prstGeom>
        </p:spPr>
      </p:pic>
      <p:pic>
        <p:nvPicPr>
          <p:cNvPr id="6" name="Content Placeholder 8" descr="Rubber duck outline">
            <a:extLst>
              <a:ext uri="{FF2B5EF4-FFF2-40B4-BE49-F238E27FC236}">
                <a16:creationId xmlns:a16="http://schemas.microsoft.com/office/drawing/2014/main" id="{B4264679-95CB-0DEE-FD63-95793943E0B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240000">
            <a:off x="10974988" y="3807230"/>
            <a:ext cx="488577" cy="522195"/>
          </a:xfrm>
          <a:prstGeom prst="rect">
            <a:avLst/>
          </a:prstGeom>
        </p:spPr>
      </p:pic>
    </p:spTree>
    <p:extLst>
      <p:ext uri="{BB962C8B-B14F-4D97-AF65-F5344CB8AC3E}">
        <p14:creationId xmlns:p14="http://schemas.microsoft.com/office/powerpoint/2010/main" val="341915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59789896-72ED-C135-A5D5-16D31A60A15D}"/>
              </a:ext>
            </a:extLst>
          </p:cNvPr>
          <p:cNvSpPr/>
          <p:nvPr/>
        </p:nvSpPr>
        <p:spPr>
          <a:xfrm rot="5220000">
            <a:off x="9615856" y="6636760"/>
            <a:ext cx="612998" cy="448255"/>
          </a:xfrm>
          <a:custGeom>
            <a:avLst/>
            <a:gdLst/>
            <a:ahLst/>
            <a:cxnLst/>
            <a:rect l="l" t="t" r="r" b="b"/>
            <a:pathLst>
              <a:path w="612998" h="448255">
                <a:moveTo>
                  <a:pt x="0" y="0"/>
                </a:moveTo>
                <a:lnTo>
                  <a:pt x="612998" y="0"/>
                </a:lnTo>
                <a:lnTo>
                  <a:pt x="612998" y="448254"/>
                </a:lnTo>
                <a:lnTo>
                  <a:pt x="0" y="4482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Freeform 9">
            <a:extLst>
              <a:ext uri="{FF2B5EF4-FFF2-40B4-BE49-F238E27FC236}">
                <a16:creationId xmlns:a16="http://schemas.microsoft.com/office/drawing/2014/main" id="{4E5380DF-F165-F8DA-19BF-B1C02473AD71}"/>
              </a:ext>
            </a:extLst>
          </p:cNvPr>
          <p:cNvSpPr/>
          <p:nvPr/>
        </p:nvSpPr>
        <p:spPr>
          <a:xfrm rot="-3600000">
            <a:off x="11097544" y="752843"/>
            <a:ext cx="505061" cy="430564"/>
          </a:xfrm>
          <a:custGeom>
            <a:avLst/>
            <a:gdLst/>
            <a:ahLst/>
            <a:cxnLst/>
            <a:rect l="l" t="t" r="r" b="b"/>
            <a:pathLst>
              <a:path w="505061" h="430564">
                <a:moveTo>
                  <a:pt x="0" y="0"/>
                </a:moveTo>
                <a:lnTo>
                  <a:pt x="505060" y="0"/>
                </a:lnTo>
                <a:lnTo>
                  <a:pt x="505060" y="430564"/>
                </a:lnTo>
                <a:lnTo>
                  <a:pt x="0" y="4305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4">
            <a:extLst>
              <a:ext uri="{FF2B5EF4-FFF2-40B4-BE49-F238E27FC236}">
                <a16:creationId xmlns:a16="http://schemas.microsoft.com/office/drawing/2014/main" id="{FE6F87E2-9774-346D-D32A-3531EA60F5AF}"/>
              </a:ext>
            </a:extLst>
          </p:cNvPr>
          <p:cNvSpPr/>
          <p:nvPr/>
        </p:nvSpPr>
        <p:spPr>
          <a:xfrm rot="19500000">
            <a:off x="7415372" y="3286050"/>
            <a:ext cx="789027" cy="279118"/>
          </a:xfrm>
          <a:custGeom>
            <a:avLst/>
            <a:gdLst/>
            <a:ahLst/>
            <a:cxnLst/>
            <a:rect l="l" t="t" r="r" b="b"/>
            <a:pathLst>
              <a:path w="789027" h="279118">
                <a:moveTo>
                  <a:pt x="0" y="0"/>
                </a:moveTo>
                <a:lnTo>
                  <a:pt x="789027" y="0"/>
                </a:lnTo>
                <a:lnTo>
                  <a:pt x="789027" y="279118"/>
                </a:lnTo>
                <a:lnTo>
                  <a:pt x="0" y="2791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14">
            <a:extLst>
              <a:ext uri="{FF2B5EF4-FFF2-40B4-BE49-F238E27FC236}">
                <a16:creationId xmlns:a16="http://schemas.microsoft.com/office/drawing/2014/main" id="{011EF8F5-F4D8-1367-16AA-E24156F9BDCF}"/>
              </a:ext>
            </a:extLst>
          </p:cNvPr>
          <p:cNvSpPr/>
          <p:nvPr/>
        </p:nvSpPr>
        <p:spPr>
          <a:xfrm rot="5580000">
            <a:off x="9682965" y="2018579"/>
            <a:ext cx="492753" cy="463969"/>
          </a:xfrm>
          <a:custGeom>
            <a:avLst/>
            <a:gdLst/>
            <a:ahLst/>
            <a:cxnLst/>
            <a:rect l="l" t="t" r="r" b="b"/>
            <a:pathLst>
              <a:path w="671692" h="522240">
                <a:moveTo>
                  <a:pt x="0" y="0"/>
                </a:moveTo>
                <a:lnTo>
                  <a:pt x="671692" y="0"/>
                </a:lnTo>
                <a:lnTo>
                  <a:pt x="671692" y="522240"/>
                </a:lnTo>
                <a:lnTo>
                  <a:pt x="0" y="5222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6">
            <a:extLst>
              <a:ext uri="{FF2B5EF4-FFF2-40B4-BE49-F238E27FC236}">
                <a16:creationId xmlns:a16="http://schemas.microsoft.com/office/drawing/2014/main" id="{7077D499-2858-61E1-6970-2E02CDF03C60}"/>
              </a:ext>
            </a:extLst>
          </p:cNvPr>
          <p:cNvSpPr/>
          <p:nvPr/>
        </p:nvSpPr>
        <p:spPr>
          <a:xfrm>
            <a:off x="8284146" y="4562308"/>
            <a:ext cx="492753" cy="955688"/>
          </a:xfrm>
          <a:custGeom>
            <a:avLst/>
            <a:gdLst/>
            <a:ahLst/>
            <a:cxnLst/>
            <a:rect l="l" t="t" r="r" b="b"/>
            <a:pathLst>
              <a:path w="674863" h="1270331">
                <a:moveTo>
                  <a:pt x="0" y="0"/>
                </a:moveTo>
                <a:lnTo>
                  <a:pt x="674863" y="0"/>
                </a:lnTo>
                <a:lnTo>
                  <a:pt x="674863" y="1270331"/>
                </a:lnTo>
                <a:lnTo>
                  <a:pt x="0" y="12703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 name="Title 1">
            <a:extLst>
              <a:ext uri="{FF2B5EF4-FFF2-40B4-BE49-F238E27FC236}">
                <a16:creationId xmlns:a16="http://schemas.microsoft.com/office/drawing/2014/main" id="{B6C54D65-F675-8DEC-75F6-7C6F0D9335D5}"/>
              </a:ext>
            </a:extLst>
          </p:cNvPr>
          <p:cNvSpPr>
            <a:spLocks noGrp="1"/>
          </p:cNvSpPr>
          <p:nvPr>
            <p:ph type="title"/>
          </p:nvPr>
        </p:nvSpPr>
        <p:spPr/>
        <p:txBody>
          <a:bodyPr/>
          <a:lstStyle/>
          <a:p>
            <a:r>
              <a:rPr lang="en-GB" b="1"/>
              <a:t>FUTURE WORK &amp; LIMITATIONS</a:t>
            </a:r>
          </a:p>
        </p:txBody>
      </p:sp>
      <p:sp>
        <p:nvSpPr>
          <p:cNvPr id="3" name="Content Placeholder 2">
            <a:extLst>
              <a:ext uri="{FF2B5EF4-FFF2-40B4-BE49-F238E27FC236}">
                <a16:creationId xmlns:a16="http://schemas.microsoft.com/office/drawing/2014/main" id="{890594F8-8352-0BE8-8072-9AA3EB7104AB}"/>
              </a:ext>
            </a:extLst>
          </p:cNvPr>
          <p:cNvSpPr>
            <a:spLocks noGrp="1"/>
          </p:cNvSpPr>
          <p:nvPr>
            <p:ph idx="1"/>
          </p:nvPr>
        </p:nvSpPr>
        <p:spPr>
          <a:xfrm>
            <a:off x="954060" y="1472596"/>
            <a:ext cx="5981470" cy="5385404"/>
          </a:xfrm>
        </p:spPr>
        <p:txBody>
          <a:bodyPr vert="horz" lIns="91440" tIns="45720" rIns="91440" bIns="45720" rtlCol="0" anchor="t">
            <a:normAutofit fontScale="32500" lnSpcReduction="20000"/>
          </a:bodyPr>
          <a:lstStyle/>
          <a:p>
            <a:r>
              <a:rPr lang="en-GB" sz="5500"/>
              <a:t>Further refine selection process for re-meandering</a:t>
            </a:r>
          </a:p>
          <a:p>
            <a:r>
              <a:rPr lang="en-US" sz="5500"/>
              <a:t>Further hydrology modelling to highlight watercourses in need of restoration based on flood risk areas, e.g. flow accumulation and channel velocity</a:t>
            </a:r>
          </a:p>
          <a:p>
            <a:r>
              <a:rPr lang="en-US" sz="5500"/>
              <a:t>Define types of watercourses further, e.g. river, canal, beck, stream, levee dykes</a:t>
            </a:r>
            <a:endParaRPr lang="en-GB" sz="5500"/>
          </a:p>
          <a:p>
            <a:r>
              <a:rPr lang="en-GB" sz="5500"/>
              <a:t>Calculating sinuosity is limited by the granularity of the waterway data and the distance between nodes. Finer grain data would allow for more realistic estimation of sinuosity</a:t>
            </a:r>
          </a:p>
          <a:p>
            <a:r>
              <a:rPr lang="en-GB" sz="5500"/>
              <a:t>Application on a national scale</a:t>
            </a:r>
          </a:p>
          <a:p>
            <a:r>
              <a:rPr lang="en-US" sz="5500"/>
              <a:t>Multi-criteria weighted analysis is split equally between the four variables, further research needed to understand appropriate weighting adjustments</a:t>
            </a:r>
          </a:p>
          <a:p>
            <a:r>
              <a:rPr lang="en-US" sz="5500"/>
              <a:t>Terrain modelling could be included within the multi-criteria analysis</a:t>
            </a:r>
          </a:p>
          <a:p>
            <a:r>
              <a:rPr lang="en-US" sz="5500"/>
              <a:t>Vector data was transformed in raster using 2x2m cells, this could lead to distortion of boundaries</a:t>
            </a:r>
          </a:p>
          <a:p>
            <a:endParaRPr lang="en-GB"/>
          </a:p>
        </p:txBody>
      </p:sp>
      <p:sp>
        <p:nvSpPr>
          <p:cNvPr id="4" name="Freeform 3">
            <a:extLst>
              <a:ext uri="{FF2B5EF4-FFF2-40B4-BE49-F238E27FC236}">
                <a16:creationId xmlns:a16="http://schemas.microsoft.com/office/drawing/2014/main" id="{3CDC9FFF-6372-C4FE-086F-9EF077215A2B}"/>
              </a:ext>
            </a:extLst>
          </p:cNvPr>
          <p:cNvSpPr/>
          <p:nvPr/>
        </p:nvSpPr>
        <p:spPr>
          <a:xfrm rot="5400000">
            <a:off x="5412475" y="1250970"/>
            <a:ext cx="8359877" cy="4707562"/>
          </a:xfrm>
          <a:custGeom>
            <a:avLst/>
            <a:gdLst/>
            <a:ahLst/>
            <a:cxnLst/>
            <a:rect l="l" t="t" r="r" b="b"/>
            <a:pathLst>
              <a:path w="18288000" h="9715500">
                <a:moveTo>
                  <a:pt x="0" y="0"/>
                </a:moveTo>
                <a:lnTo>
                  <a:pt x="18288000" y="0"/>
                </a:lnTo>
                <a:lnTo>
                  <a:pt x="18288000" y="9715500"/>
                </a:lnTo>
                <a:lnTo>
                  <a:pt x="0" y="97155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pic>
        <p:nvPicPr>
          <p:cNvPr id="6" name="Content Placeholder 8" descr="Rubber duck outline">
            <a:extLst>
              <a:ext uri="{FF2B5EF4-FFF2-40B4-BE49-F238E27FC236}">
                <a16:creationId xmlns:a16="http://schemas.microsoft.com/office/drawing/2014/main" id="{06E65F2D-C9B7-9821-7128-96FB0A4EA83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6200000">
            <a:off x="6836478" y="4300876"/>
            <a:ext cx="488577" cy="522195"/>
          </a:xfrm>
          <a:prstGeom prst="rect">
            <a:avLst/>
          </a:prstGeom>
        </p:spPr>
      </p:pic>
      <p:pic>
        <p:nvPicPr>
          <p:cNvPr id="7" name="Content Placeholder 8" descr="Rubber duck outline">
            <a:extLst>
              <a:ext uri="{FF2B5EF4-FFF2-40B4-BE49-F238E27FC236}">
                <a16:creationId xmlns:a16="http://schemas.microsoft.com/office/drawing/2014/main" id="{AA81D18A-550F-D454-26E1-89C66DBB95C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H="1">
            <a:off x="10172933" y="775662"/>
            <a:ext cx="481241" cy="514499"/>
          </a:xfrm>
          <a:prstGeom prst="rect">
            <a:avLst/>
          </a:prstGeom>
        </p:spPr>
      </p:pic>
    </p:spTree>
    <p:extLst>
      <p:ext uri="{BB962C8B-B14F-4D97-AF65-F5344CB8AC3E}">
        <p14:creationId xmlns:p14="http://schemas.microsoft.com/office/powerpoint/2010/main" val="26690237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5569C-A349-904F-F9E6-B08ECA7D5E06}"/>
            </a:ext>
          </a:extLst>
        </p:cNvPr>
        <p:cNvGrpSpPr/>
        <p:nvPr/>
      </p:nvGrpSpPr>
      <p:grpSpPr>
        <a:xfrm>
          <a:off x="0" y="0"/>
          <a:ext cx="0" cy="0"/>
          <a:chOff x="0" y="0"/>
          <a:chExt cx="0" cy="0"/>
        </a:xfrm>
      </p:grpSpPr>
      <p:sp>
        <p:nvSpPr>
          <p:cNvPr id="16" name="Freeform 9">
            <a:extLst>
              <a:ext uri="{FF2B5EF4-FFF2-40B4-BE49-F238E27FC236}">
                <a16:creationId xmlns:a16="http://schemas.microsoft.com/office/drawing/2014/main" id="{B1C994D1-22DE-18AC-4B04-EDD74DFD38D0}"/>
              </a:ext>
            </a:extLst>
          </p:cNvPr>
          <p:cNvSpPr/>
          <p:nvPr/>
        </p:nvSpPr>
        <p:spPr>
          <a:xfrm rot="-1980000">
            <a:off x="7957181" y="5810162"/>
            <a:ext cx="505061" cy="430564"/>
          </a:xfrm>
          <a:custGeom>
            <a:avLst/>
            <a:gdLst/>
            <a:ahLst/>
            <a:cxnLst/>
            <a:rect l="l" t="t" r="r" b="b"/>
            <a:pathLst>
              <a:path w="505061" h="430564">
                <a:moveTo>
                  <a:pt x="0" y="0"/>
                </a:moveTo>
                <a:lnTo>
                  <a:pt x="505060" y="0"/>
                </a:lnTo>
                <a:lnTo>
                  <a:pt x="505060" y="430564"/>
                </a:lnTo>
                <a:lnTo>
                  <a:pt x="0" y="4305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0" name="Freeform 4">
            <a:extLst>
              <a:ext uri="{FF2B5EF4-FFF2-40B4-BE49-F238E27FC236}">
                <a16:creationId xmlns:a16="http://schemas.microsoft.com/office/drawing/2014/main" id="{30D7F063-504C-3A6D-9C4C-F096D482068B}"/>
              </a:ext>
            </a:extLst>
          </p:cNvPr>
          <p:cNvSpPr/>
          <p:nvPr/>
        </p:nvSpPr>
        <p:spPr>
          <a:xfrm rot="10800000">
            <a:off x="588160" y="545929"/>
            <a:ext cx="789027" cy="279118"/>
          </a:xfrm>
          <a:custGeom>
            <a:avLst/>
            <a:gdLst/>
            <a:ahLst/>
            <a:cxnLst/>
            <a:rect l="l" t="t" r="r" b="b"/>
            <a:pathLst>
              <a:path w="789027" h="279118">
                <a:moveTo>
                  <a:pt x="0" y="0"/>
                </a:moveTo>
                <a:lnTo>
                  <a:pt x="789027" y="0"/>
                </a:lnTo>
                <a:lnTo>
                  <a:pt x="789027" y="279118"/>
                </a:lnTo>
                <a:lnTo>
                  <a:pt x="0" y="2791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0">
            <a:extLst>
              <a:ext uri="{FF2B5EF4-FFF2-40B4-BE49-F238E27FC236}">
                <a16:creationId xmlns:a16="http://schemas.microsoft.com/office/drawing/2014/main" id="{AF689029-C6D3-F533-59FD-43007EFD47AD}"/>
              </a:ext>
            </a:extLst>
          </p:cNvPr>
          <p:cNvSpPr/>
          <p:nvPr/>
        </p:nvSpPr>
        <p:spPr>
          <a:xfrm rot="13560000">
            <a:off x="5675007" y="5959427"/>
            <a:ext cx="612998" cy="448255"/>
          </a:xfrm>
          <a:custGeom>
            <a:avLst/>
            <a:gdLst/>
            <a:ahLst/>
            <a:cxnLst/>
            <a:rect l="l" t="t" r="r" b="b"/>
            <a:pathLst>
              <a:path w="612998" h="448255">
                <a:moveTo>
                  <a:pt x="0" y="0"/>
                </a:moveTo>
                <a:lnTo>
                  <a:pt x="612998" y="0"/>
                </a:lnTo>
                <a:lnTo>
                  <a:pt x="612998" y="448254"/>
                </a:lnTo>
                <a:lnTo>
                  <a:pt x="0" y="44825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4">
            <a:extLst>
              <a:ext uri="{FF2B5EF4-FFF2-40B4-BE49-F238E27FC236}">
                <a16:creationId xmlns:a16="http://schemas.microsoft.com/office/drawing/2014/main" id="{65BEF5F5-C9BC-1CBA-1767-51EC9EBC20B0}"/>
              </a:ext>
            </a:extLst>
          </p:cNvPr>
          <p:cNvSpPr/>
          <p:nvPr/>
        </p:nvSpPr>
        <p:spPr>
          <a:xfrm>
            <a:off x="10968360" y="2961838"/>
            <a:ext cx="492753" cy="463969"/>
          </a:xfrm>
          <a:custGeom>
            <a:avLst/>
            <a:gdLst/>
            <a:ahLst/>
            <a:cxnLst/>
            <a:rect l="l" t="t" r="r" b="b"/>
            <a:pathLst>
              <a:path w="671692" h="522240">
                <a:moveTo>
                  <a:pt x="0" y="0"/>
                </a:moveTo>
                <a:lnTo>
                  <a:pt x="671692" y="0"/>
                </a:lnTo>
                <a:lnTo>
                  <a:pt x="671692" y="522240"/>
                </a:lnTo>
                <a:lnTo>
                  <a:pt x="0" y="52224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8" name="Freeform 6">
            <a:extLst>
              <a:ext uri="{FF2B5EF4-FFF2-40B4-BE49-F238E27FC236}">
                <a16:creationId xmlns:a16="http://schemas.microsoft.com/office/drawing/2014/main" id="{F2EC5856-FD8C-E7D7-F52D-30CA38C47F32}"/>
              </a:ext>
            </a:extLst>
          </p:cNvPr>
          <p:cNvSpPr/>
          <p:nvPr/>
        </p:nvSpPr>
        <p:spPr>
          <a:xfrm>
            <a:off x="4427964" y="2453748"/>
            <a:ext cx="492753" cy="955688"/>
          </a:xfrm>
          <a:custGeom>
            <a:avLst/>
            <a:gdLst/>
            <a:ahLst/>
            <a:cxnLst/>
            <a:rect l="l" t="t" r="r" b="b"/>
            <a:pathLst>
              <a:path w="674863" h="1270331">
                <a:moveTo>
                  <a:pt x="0" y="0"/>
                </a:moveTo>
                <a:lnTo>
                  <a:pt x="674863" y="0"/>
                </a:lnTo>
                <a:lnTo>
                  <a:pt x="674863" y="1270331"/>
                </a:lnTo>
                <a:lnTo>
                  <a:pt x="0" y="12703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 name="Subtitle 2">
            <a:extLst>
              <a:ext uri="{FF2B5EF4-FFF2-40B4-BE49-F238E27FC236}">
                <a16:creationId xmlns:a16="http://schemas.microsoft.com/office/drawing/2014/main" id="{5902B2AB-C5E9-4287-4AE9-4DAD6D9672EA}"/>
              </a:ext>
            </a:extLst>
          </p:cNvPr>
          <p:cNvSpPr>
            <a:spLocks noGrp="1"/>
          </p:cNvSpPr>
          <p:nvPr>
            <p:ph type="subTitle" idx="1"/>
          </p:nvPr>
        </p:nvSpPr>
        <p:spPr>
          <a:xfrm>
            <a:off x="6138239" y="2571623"/>
            <a:ext cx="3482340" cy="1655762"/>
          </a:xfrm>
        </p:spPr>
        <p:txBody>
          <a:bodyPr>
            <a:normAutofit/>
          </a:bodyPr>
          <a:lstStyle/>
          <a:p>
            <a:r>
              <a:rPr lang="en-GB" sz="2800" b="1"/>
              <a:t>Any questions?</a:t>
            </a:r>
          </a:p>
        </p:txBody>
      </p:sp>
      <p:pic>
        <p:nvPicPr>
          <p:cNvPr id="4" name="Picture 2" descr="The University logo | Communications and Engagement">
            <a:extLst>
              <a:ext uri="{FF2B5EF4-FFF2-40B4-BE49-F238E27FC236}">
                <a16:creationId xmlns:a16="http://schemas.microsoft.com/office/drawing/2014/main" id="{100CC95F-8D77-5B0F-761B-3226A59B5132}"/>
              </a:ext>
            </a:extLst>
          </p:cNvPr>
          <p:cNvPicPr>
            <a:picLocks noChangeAspect="1" noChangeArrowheads="1"/>
          </p:cNvPicPr>
          <p:nvPr/>
        </p:nvPicPr>
        <p:blipFill rotWithShape="1">
          <a:blip r:embed="rId13" cstate="screen">
            <a:extLst>
              <a:ext uri="{28A0092B-C50C-407E-A947-70E740481C1C}">
                <a14:useLocalDpi xmlns:a14="http://schemas.microsoft.com/office/drawing/2010/main" val="0"/>
              </a:ext>
            </a:extLst>
          </a:blip>
          <a:srcRect l="16459" t="17801" b="33829"/>
          <a:stretch/>
        </p:blipFill>
        <p:spPr bwMode="auto">
          <a:xfrm>
            <a:off x="9403634" y="282710"/>
            <a:ext cx="2772972" cy="52715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39">
            <a:extLst>
              <a:ext uri="{FF2B5EF4-FFF2-40B4-BE49-F238E27FC236}">
                <a16:creationId xmlns:a16="http://schemas.microsoft.com/office/drawing/2014/main" id="{9207E28B-448B-B424-6F69-3124C698A914}"/>
              </a:ext>
            </a:extLst>
          </p:cNvPr>
          <p:cNvSpPr txBox="1"/>
          <p:nvPr/>
        </p:nvSpPr>
        <p:spPr>
          <a:xfrm>
            <a:off x="3784210" y="1828087"/>
            <a:ext cx="8219894" cy="773032"/>
          </a:xfrm>
          <a:prstGeom prst="rect">
            <a:avLst/>
          </a:prstGeom>
        </p:spPr>
        <p:txBody>
          <a:bodyPr wrap="square" lIns="0" tIns="0" rIns="0" bIns="0" rtlCol="0" anchor="t">
            <a:spAutoFit/>
          </a:bodyPr>
          <a:lstStyle/>
          <a:p>
            <a:pPr algn="ctr">
              <a:lnSpc>
                <a:spcPts val="5599"/>
              </a:lnSpc>
            </a:pPr>
            <a:r>
              <a:rPr lang="en-US" sz="6600" b="1">
                <a:solidFill>
                  <a:schemeClr val="tx1">
                    <a:lumMod val="85000"/>
                    <a:lumOff val="15000"/>
                  </a:schemeClr>
                </a:solidFill>
                <a:latin typeface="Aptos Display" panose="020B0004020202020204" pitchFamily="34" charset="0"/>
                <a:ea typeface="Barlow Bold"/>
                <a:cs typeface="Barlow Bold"/>
                <a:sym typeface="Barlow Bold"/>
              </a:rPr>
              <a:t>THANK YOU!</a:t>
            </a:r>
          </a:p>
        </p:txBody>
      </p:sp>
      <p:sp>
        <p:nvSpPr>
          <p:cNvPr id="10" name="Freeform 3">
            <a:extLst>
              <a:ext uri="{FF2B5EF4-FFF2-40B4-BE49-F238E27FC236}">
                <a16:creationId xmlns:a16="http://schemas.microsoft.com/office/drawing/2014/main" id="{C91CE394-C360-129D-8BEB-50CAAE7BF995}"/>
              </a:ext>
            </a:extLst>
          </p:cNvPr>
          <p:cNvSpPr/>
          <p:nvPr/>
        </p:nvSpPr>
        <p:spPr>
          <a:xfrm>
            <a:off x="0" y="282710"/>
            <a:ext cx="12192000" cy="6652260"/>
          </a:xfrm>
          <a:custGeom>
            <a:avLst/>
            <a:gdLst/>
            <a:ahLst/>
            <a:cxnLst/>
            <a:rect l="l" t="t" r="r" b="b"/>
            <a:pathLst>
              <a:path w="18288000" h="9715500">
                <a:moveTo>
                  <a:pt x="0" y="0"/>
                </a:moveTo>
                <a:lnTo>
                  <a:pt x="18288000" y="0"/>
                </a:lnTo>
                <a:lnTo>
                  <a:pt x="18288000" y="9715500"/>
                </a:lnTo>
                <a:lnTo>
                  <a:pt x="0" y="97155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pic>
        <p:nvPicPr>
          <p:cNvPr id="6" name="Image 5" descr="Une image contenant oiseau, clipart, dessin humoristique, canard&#10;&#10;Le contenu généré par l’IA peut être incorrect.">
            <a:extLst>
              <a:ext uri="{FF2B5EF4-FFF2-40B4-BE49-F238E27FC236}">
                <a16:creationId xmlns:a16="http://schemas.microsoft.com/office/drawing/2014/main" id="{1FC4EDAE-0096-4D4D-2DEF-AE747FEDFF6F}"/>
              </a:ext>
            </a:extLst>
          </p:cNvPr>
          <p:cNvPicPr>
            <a:picLocks noChangeAspect="1"/>
          </p:cNvPicPr>
          <p:nvPr/>
        </p:nvPicPr>
        <p:blipFill>
          <a:blip r:embed="rId16"/>
          <a:stretch>
            <a:fillRect/>
          </a:stretch>
        </p:blipFill>
        <p:spPr>
          <a:xfrm>
            <a:off x="33479" y="282710"/>
            <a:ext cx="372600" cy="372600"/>
          </a:xfrm>
          <a:prstGeom prst="rect">
            <a:avLst/>
          </a:prstGeom>
        </p:spPr>
      </p:pic>
      <p:pic>
        <p:nvPicPr>
          <p:cNvPr id="9" name="Image 5" descr="Une image contenant oiseau, clipart, dessin humoristique, canard&#10;&#10;Le contenu généré par l’IA peut être incorrect.">
            <a:extLst>
              <a:ext uri="{FF2B5EF4-FFF2-40B4-BE49-F238E27FC236}">
                <a16:creationId xmlns:a16="http://schemas.microsoft.com/office/drawing/2014/main" id="{801E7818-E99C-CEBF-8316-AFE7A6F208A1}"/>
              </a:ext>
            </a:extLst>
          </p:cNvPr>
          <p:cNvPicPr>
            <a:picLocks noChangeAspect="1"/>
          </p:cNvPicPr>
          <p:nvPr/>
        </p:nvPicPr>
        <p:blipFill>
          <a:blip r:embed="rId16"/>
          <a:stretch>
            <a:fillRect/>
          </a:stretch>
        </p:blipFill>
        <p:spPr>
          <a:xfrm>
            <a:off x="871537" y="289738"/>
            <a:ext cx="372600" cy="372600"/>
          </a:xfrm>
          <a:prstGeom prst="rect">
            <a:avLst/>
          </a:prstGeom>
        </p:spPr>
      </p:pic>
      <p:pic>
        <p:nvPicPr>
          <p:cNvPr id="11" name="Image 5" descr="Une image contenant oiseau, clipart, dessin humoristique, canard&#10;&#10;Le contenu généré par l’IA peut être incorrect.">
            <a:extLst>
              <a:ext uri="{FF2B5EF4-FFF2-40B4-BE49-F238E27FC236}">
                <a16:creationId xmlns:a16="http://schemas.microsoft.com/office/drawing/2014/main" id="{628C224D-AF0F-03A9-54EE-5E28D6B8520E}"/>
              </a:ext>
            </a:extLst>
          </p:cNvPr>
          <p:cNvPicPr>
            <a:picLocks noChangeAspect="1"/>
          </p:cNvPicPr>
          <p:nvPr/>
        </p:nvPicPr>
        <p:blipFill>
          <a:blip r:embed="rId16"/>
          <a:stretch>
            <a:fillRect/>
          </a:stretch>
        </p:blipFill>
        <p:spPr>
          <a:xfrm>
            <a:off x="436423" y="281197"/>
            <a:ext cx="372600" cy="372600"/>
          </a:xfrm>
          <a:prstGeom prst="rect">
            <a:avLst/>
          </a:prstGeom>
        </p:spPr>
      </p:pic>
      <p:pic>
        <p:nvPicPr>
          <p:cNvPr id="5" name="Image 4">
            <a:extLst>
              <a:ext uri="{FF2B5EF4-FFF2-40B4-BE49-F238E27FC236}">
                <a16:creationId xmlns:a16="http://schemas.microsoft.com/office/drawing/2014/main" id="{403F6773-66C1-A0FB-CA72-4125585EBDC8}"/>
              </a:ext>
            </a:extLst>
          </p:cNvPr>
          <p:cNvPicPr>
            <a:picLocks noChangeAspect="1"/>
          </p:cNvPicPr>
          <p:nvPr/>
        </p:nvPicPr>
        <p:blipFill>
          <a:blip r:embed="rId17"/>
          <a:stretch>
            <a:fillRect/>
          </a:stretch>
        </p:blipFill>
        <p:spPr>
          <a:xfrm>
            <a:off x="10622756" y="5348286"/>
            <a:ext cx="1543051" cy="1507333"/>
          </a:xfrm>
          <a:prstGeom prst="rect">
            <a:avLst/>
          </a:prstGeom>
        </p:spPr>
      </p:pic>
    </p:spTree>
    <p:extLst>
      <p:ext uri="{BB962C8B-B14F-4D97-AF65-F5344CB8AC3E}">
        <p14:creationId xmlns:p14="http://schemas.microsoft.com/office/powerpoint/2010/main" val="2715607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fill="hold" nodeType="clickEffect">
                                  <p:stCondLst>
                                    <p:cond delay="0"/>
                                  </p:stCondLst>
                                  <p:childTnLst>
                                    <p:animMotion origin="layout" path="M 0.00638 0.00811 L 0.09935 0.01482 L 0.09935 0.01482 C 0.10651 0.02709 0.13411 0.04144 0.14206 0.08912 C 0.15 0.13658 0.14492 0.2463 0.14674 0.3 C 0.1487 0.35371 0.13789 0.3838 0.15338 0.41135 C 0.16901 0.43889 0.20534 0.45695 0.23984 0.46551 C 0.27435 0.47385 0.3332 0.4375 0.36042 0.46204 C 0.38763 0.48658 0.39362 0.55625 0.40312 0.61227 C 0.41263 0.66829 0.39818 0.74769 0.41732 0.79792 C 0.43646 0.84838 0.48073 0.91343 0.51797 0.91436 C 0.55508 0.91551 0.61732 0.85787 0.64036 0.80463 C 0.66354 0.75162 0.65026 0.647 0.65651 0.59537 C 0.66289 0.54399 0.65898 0.51899 0.67838 0.49584 C 0.69779 0.47269 0.73828 0.46274 0.77331 0.45695 C 0.80833 0.45139 0.86133 0.46112 0.88815 0.46204 C 0.9151 0.46297 1.00078 0.56991 0.93463 0.46204 " pathEditMode="relative" ptsTypes="AAAAAAAAAAAAAAAAA">
                                      <p:cBhvr>
                                        <p:cTn id="6" dur="7000" fill="hold"/>
                                        <p:tgtEl>
                                          <p:spTgt spid="9"/>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repeatCount="indefinite" accel="50000" decel="50000" fill="hold" nodeType="clickEffect">
                                  <p:stCondLst>
                                    <p:cond delay="0"/>
                                  </p:stCondLst>
                                  <p:childTnLst>
                                    <p:animMotion origin="layout" path="M 0.0069 0.00787 L 0.09518 0.00787 L 0.09518 0.00787 C 0.10287 0.01018 0.12695 0.00555 0.14167 0.02291 C 0.15638 0.04027 0.17709 0.06759 0.18347 0.1125 C 0.18972 0.15717 0.17917 0.24282 0.17956 0.2912 C 0.18008 0.33958 0.17552 0.37407 0.18633 0.40277 C 0.19701 0.43148 0.21836 0.45393 0.24414 0.46342 C 0.26992 0.47291 0.31393 0.45856 0.34102 0.46018 C 0.3681 0.46157 0.39102 0.45324 0.40651 0.47199 C 0.42201 0.4905 0.42904 0.53287 0.43399 0.57152 C 0.43906 0.60995 0.43307 0.66412 0.43685 0.703 C 0.44076 0.74213 0.44675 0.77777 0.45677 0.80601 C 0.46693 0.83449 0.4806 0.85625 0.49766 0.87361 C 0.51472 0.89097 0.53802 0.90856 0.55938 0.91064 C 0.58073 0.91296 0.6082 0.90115 0.62578 0.88703 C 0.64336 0.87291 0.65339 0.85902 0.66472 0.82638 C 0.67617 0.79375 0.68893 0.73611 0.69414 0.6912 C 0.69935 0.64652 0.6918 0.59259 0.6961 0.55787 C 0.70039 0.52338 0.70625 0.50092 0.71979 0.48379 C 0.73347 0.46643 0.75378 0.4581 0.77774 0.45509 C 0.80156 0.45185 0.83802 0.46342 0.86315 0.46504 C 0.88828 0.46689 0.90938 0.46851 0.92865 0.46504 C 0.94792 0.4618 1.04792 0.55 0.97904 0.4449 " pathEditMode="relative" ptsTypes="AAAAAAAAAAAAAAAAAAAAAAAA">
                                      <p:cBhvr>
                                        <p:cTn id="10" dur="7000" fill="hold"/>
                                        <p:tgtEl>
                                          <p:spTgt spid="11"/>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repeatCount="indefinite" accel="50000" decel="50000" fill="hold" nodeType="clickEffect">
                                  <p:stCondLst>
                                    <p:cond delay="0"/>
                                  </p:stCondLst>
                                  <p:childTnLst>
                                    <p:animMotion origin="layout" path="M 0.00573 0.0074 L 0.12057 0.01088 C 0.13971 0.01088 0.10963 0.0044 0.12057 0.0074 C 0.13151 0.01041 0.16992 0.00764 0.18607 0.0294 C 0.20221 0.05115 0.21289 0.08935 0.21732 0.1375 C 0.22174 0.18541 0.21042 0.26944 0.21263 0.31805 C 0.21484 0.36666 0.21562 0.40393 0.2306 0.4294 C 0.2457 0.45509 0.27513 0.46574 0.30286 0.47176 C 0.33047 0.47754 0.37174 0.46273 0.39674 0.46481 C 0.42174 0.46713 0.4401 0.45092 0.45286 0.48518 C 0.46549 0.51944 0.46771 0.61875 0.47279 0.67083 C 0.47786 0.72291 0.47057 0.76134 0.4832 0.79745 C 0.49583 0.83356 0.52148 0.86967 0.5487 0.88703 C 0.57591 0.90416 0.61849 0.9199 0.64648 0.90046 C 0.67448 0.88102 0.70338 0.82014 0.71667 0.77037 C 0.73008 0.7206 0.722 0.64699 0.72617 0.60162 C 0.73047 0.55625 0.72578 0.52361 0.74232 0.49861 C 0.75898 0.47361 0.79557 0.45764 0.82591 0.45139 C 0.85625 0.44514 0.89388 0.46157 0.92461 0.46157 C 0.95534 0.46157 1.07331 0.5581 1.01002 0.45139 " pathEditMode="relative" ptsTypes="AAAAAAAAAAAAAAAAAAAA">
                                      <p:cBhvr>
                                        <p:cTn id="14" dur="7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980DB-6E46-61CD-BCF9-FD69FBB6B5BD}"/>
              </a:ext>
            </a:extLst>
          </p:cNvPr>
          <p:cNvSpPr>
            <a:spLocks noGrp="1"/>
          </p:cNvSpPr>
          <p:nvPr>
            <p:ph type="title"/>
          </p:nvPr>
        </p:nvSpPr>
        <p:spPr>
          <a:xfrm>
            <a:off x="610937" y="137862"/>
            <a:ext cx="10515600" cy="1325563"/>
          </a:xfrm>
        </p:spPr>
        <p:txBody>
          <a:bodyPr/>
          <a:lstStyle/>
          <a:p>
            <a:r>
              <a:rPr lang="en-GB" b="1"/>
              <a:t>REFERENCES</a:t>
            </a:r>
          </a:p>
        </p:txBody>
      </p:sp>
      <p:sp>
        <p:nvSpPr>
          <p:cNvPr id="3" name="Content Placeholder 2">
            <a:extLst>
              <a:ext uri="{FF2B5EF4-FFF2-40B4-BE49-F238E27FC236}">
                <a16:creationId xmlns:a16="http://schemas.microsoft.com/office/drawing/2014/main" id="{F458DDB3-61BC-4EAC-78BD-4774C4B32CCA}"/>
              </a:ext>
            </a:extLst>
          </p:cNvPr>
          <p:cNvSpPr>
            <a:spLocks noGrp="1"/>
          </p:cNvSpPr>
          <p:nvPr>
            <p:ph idx="1"/>
          </p:nvPr>
        </p:nvSpPr>
        <p:spPr>
          <a:xfrm>
            <a:off x="423779" y="1397836"/>
            <a:ext cx="8162758" cy="5173495"/>
          </a:xfrm>
        </p:spPr>
        <p:txBody>
          <a:bodyPr vert="horz" lIns="91440" tIns="45720" rIns="91440" bIns="45720" rtlCol="0" anchor="t">
            <a:normAutofit fontScale="62500" lnSpcReduction="20000"/>
          </a:bodyPr>
          <a:lstStyle/>
          <a:p>
            <a:r>
              <a:rPr lang="en-GB">
                <a:ea typeface="+mn-lt"/>
                <a:cs typeface="+mn-lt"/>
              </a:rPr>
              <a:t>Jones, J., </a:t>
            </a:r>
            <a:r>
              <a:rPr lang="en-GB" err="1">
                <a:ea typeface="+mn-lt"/>
                <a:cs typeface="+mn-lt"/>
              </a:rPr>
              <a:t>Börger</a:t>
            </a:r>
            <a:r>
              <a:rPr lang="en-GB">
                <a:ea typeface="+mn-lt"/>
                <a:cs typeface="+mn-lt"/>
              </a:rPr>
              <a:t>, L., </a:t>
            </a:r>
            <a:r>
              <a:rPr lang="en-GB" err="1">
                <a:ea typeface="+mn-lt"/>
                <a:cs typeface="+mn-lt"/>
              </a:rPr>
              <a:t>Tummers</a:t>
            </a:r>
            <a:r>
              <a:rPr lang="en-GB">
                <a:ea typeface="+mn-lt"/>
                <a:cs typeface="+mn-lt"/>
              </a:rPr>
              <a:t>, J., Jones, P., Lucas, M., Kerr, J., Kemp, P., Bizzi, S., Consuegra, S., Marcello, L. and Vowles, A., 2019. A comprehensive assessment of stream fragmentation in Great Britain. </a:t>
            </a:r>
            <a:r>
              <a:rPr lang="en-GB" i="1">
                <a:ea typeface="+mn-lt"/>
                <a:cs typeface="+mn-lt"/>
              </a:rPr>
              <a:t>Science of the total environment</a:t>
            </a:r>
            <a:r>
              <a:rPr lang="en-GB">
                <a:ea typeface="+mn-lt"/>
                <a:cs typeface="+mn-lt"/>
              </a:rPr>
              <a:t>, </a:t>
            </a:r>
            <a:r>
              <a:rPr lang="en-GB" i="1">
                <a:ea typeface="+mn-lt"/>
                <a:cs typeface="+mn-lt"/>
              </a:rPr>
              <a:t>673</a:t>
            </a:r>
            <a:r>
              <a:rPr lang="en-GB">
                <a:ea typeface="+mn-lt"/>
                <a:cs typeface="+mn-lt"/>
              </a:rPr>
              <a:t>, pp.756-762. [online] [Accessed 21/03/2025] Accessed from: </a:t>
            </a:r>
            <a:r>
              <a:rPr lang="en-GB">
                <a:ea typeface="+mn-lt"/>
                <a:cs typeface="+mn-lt"/>
                <a:hlinkClick r:id="rId2"/>
              </a:rPr>
              <a:t>https://doi.org/10.1016/j.scitotenv.2019.04.125</a:t>
            </a:r>
            <a:r>
              <a:rPr lang="en-GB">
                <a:ea typeface="+mn-lt"/>
                <a:cs typeface="+mn-lt"/>
              </a:rPr>
              <a:t> </a:t>
            </a:r>
          </a:p>
          <a:p>
            <a:r>
              <a:rPr lang="en-GB">
                <a:ea typeface="+mn-lt"/>
                <a:cs typeface="+mn-lt"/>
              </a:rPr>
              <a:t>Sandford on Thames Parish Council </a:t>
            </a:r>
            <a:r>
              <a:rPr lang="en-GB">
                <a:ea typeface="+mn-lt"/>
                <a:cs typeface="+mn-lt"/>
                <a:hlinkClick r:id="rId3"/>
              </a:rPr>
              <a:t>https://sandford-on-thames-pc.gov.uk/flood-alleviation-scheme/</a:t>
            </a:r>
            <a:endParaRPr lang="en-GB">
              <a:ea typeface="+mn-lt"/>
              <a:cs typeface="+mn-lt"/>
            </a:endParaRPr>
          </a:p>
          <a:p>
            <a:r>
              <a:rPr lang="en-GB">
                <a:ea typeface="+mn-lt"/>
                <a:cs typeface="+mn-lt"/>
              </a:rPr>
              <a:t>Soar, P. and Thorne, C., 2001. </a:t>
            </a:r>
            <a:r>
              <a:rPr lang="en-GB" i="1">
                <a:ea typeface="+mn-lt"/>
                <a:cs typeface="+mn-lt"/>
              </a:rPr>
              <a:t>Channel Restoration Design for Meandering Rivers</a:t>
            </a:r>
            <a:r>
              <a:rPr lang="en-GB">
                <a:ea typeface="+mn-lt"/>
                <a:cs typeface="+mn-lt"/>
              </a:rPr>
              <a:t>. [online] US Army Corps of Engineers - Engineer Research and Development Center. [Accessed 26/03/2025] Accessed from: </a:t>
            </a:r>
            <a:r>
              <a:rPr lang="en-GB">
                <a:ea typeface="+mn-lt"/>
                <a:cs typeface="+mn-lt"/>
                <a:hlinkClick r:id="rId4"/>
              </a:rPr>
              <a:t>https://www.researchgate.net/profile/Colin-Thorne/publication/235091933_Channel_Restoration_Design_for_Meandering_Rivers/links/0a85e52dd0e640ff00000000/Channel-Restoration-Design-for-Meandering-Rivers.pdf</a:t>
            </a:r>
            <a:endParaRPr lang="en-GB">
              <a:ea typeface="+mn-lt"/>
              <a:cs typeface="+mn-lt"/>
            </a:endParaRPr>
          </a:p>
          <a:p>
            <a:r>
              <a:rPr lang="en-GB">
                <a:ea typeface="+mn-lt"/>
                <a:cs typeface="+mn-lt"/>
              </a:rPr>
              <a:t>National Libraries of Scotland, historic maps. Accessed from: </a:t>
            </a:r>
            <a:r>
              <a:rPr lang="en-GB">
                <a:ea typeface="+mn-lt"/>
                <a:cs typeface="+mn-lt"/>
                <a:hlinkClick r:id="rId5"/>
              </a:rPr>
              <a:t>https://maps.nls.uk/</a:t>
            </a:r>
          </a:p>
          <a:p>
            <a:r>
              <a:rPr lang="en-GB">
                <a:ea typeface="+mn-lt"/>
                <a:cs typeface="+mn-lt"/>
              </a:rPr>
              <a:t>Oxford Flood Alleviation Scheme </a:t>
            </a:r>
            <a:r>
              <a:rPr lang="en-GB">
                <a:ea typeface="+mn-lt"/>
                <a:cs typeface="+mn-lt"/>
                <a:hlinkClick r:id="rId6"/>
              </a:rPr>
              <a:t>https://consult.environment-agency.gov.uk/thames/oxfordscheme/</a:t>
            </a:r>
            <a:r>
              <a:rPr lang="en-GB">
                <a:ea typeface="+mn-lt"/>
                <a:cs typeface="+mn-lt"/>
              </a:rPr>
              <a:t> </a:t>
            </a:r>
            <a:endParaRPr lang="en-GB"/>
          </a:p>
          <a:p>
            <a:r>
              <a:rPr lang="en-GB">
                <a:ea typeface="+mn-lt"/>
                <a:cs typeface="+mn-lt"/>
              </a:rPr>
              <a:t>Zhou, T. and </a:t>
            </a:r>
            <a:r>
              <a:rPr lang="en-GB" err="1">
                <a:ea typeface="+mn-lt"/>
                <a:cs typeface="+mn-lt"/>
              </a:rPr>
              <a:t>Endreny</a:t>
            </a:r>
            <a:r>
              <a:rPr lang="en-GB">
                <a:ea typeface="+mn-lt"/>
                <a:cs typeface="+mn-lt"/>
              </a:rPr>
              <a:t>, T., 2020. The straightening of a river meander leads to extensive losses in flow complexity and ecosystem services. Water, 12(6), article 1680. [online] [Accessed 21/03/2025] Accessed from: </a:t>
            </a:r>
            <a:r>
              <a:rPr lang="en-GB">
                <a:ea typeface="+mn-lt"/>
                <a:cs typeface="+mn-lt"/>
                <a:hlinkClick r:id="rId7"/>
              </a:rPr>
              <a:t>https://doi.org/10.3390/w12061680</a:t>
            </a:r>
            <a:endParaRPr lang="en-GB"/>
          </a:p>
          <a:p>
            <a:pPr marL="0" indent="0">
              <a:buNone/>
            </a:pPr>
            <a:endParaRPr lang="en-GB"/>
          </a:p>
        </p:txBody>
      </p:sp>
      <p:sp>
        <p:nvSpPr>
          <p:cNvPr id="5" name="Freeform 6">
            <a:extLst>
              <a:ext uri="{FF2B5EF4-FFF2-40B4-BE49-F238E27FC236}">
                <a16:creationId xmlns:a16="http://schemas.microsoft.com/office/drawing/2014/main" id="{03E3F783-76AA-DF1F-8655-30647031C22C}"/>
              </a:ext>
            </a:extLst>
          </p:cNvPr>
          <p:cNvSpPr/>
          <p:nvPr/>
        </p:nvSpPr>
        <p:spPr>
          <a:xfrm>
            <a:off x="10478187" y="3484732"/>
            <a:ext cx="492753" cy="955688"/>
          </a:xfrm>
          <a:custGeom>
            <a:avLst/>
            <a:gdLst/>
            <a:ahLst/>
            <a:cxnLst/>
            <a:rect l="l" t="t" r="r" b="b"/>
            <a:pathLst>
              <a:path w="674863" h="1270331">
                <a:moveTo>
                  <a:pt x="0" y="0"/>
                </a:moveTo>
                <a:lnTo>
                  <a:pt x="674863" y="0"/>
                </a:lnTo>
                <a:lnTo>
                  <a:pt x="674863" y="1270331"/>
                </a:lnTo>
                <a:lnTo>
                  <a:pt x="0" y="12703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14">
            <a:extLst>
              <a:ext uri="{FF2B5EF4-FFF2-40B4-BE49-F238E27FC236}">
                <a16:creationId xmlns:a16="http://schemas.microsoft.com/office/drawing/2014/main" id="{51310532-FE6B-72F4-C942-D53BCBCF001C}"/>
              </a:ext>
            </a:extLst>
          </p:cNvPr>
          <p:cNvSpPr/>
          <p:nvPr/>
        </p:nvSpPr>
        <p:spPr>
          <a:xfrm>
            <a:off x="8090098" y="325245"/>
            <a:ext cx="492753" cy="463969"/>
          </a:xfrm>
          <a:custGeom>
            <a:avLst/>
            <a:gdLst/>
            <a:ahLst/>
            <a:cxnLst/>
            <a:rect l="l" t="t" r="r" b="b"/>
            <a:pathLst>
              <a:path w="671692" h="522240">
                <a:moveTo>
                  <a:pt x="0" y="0"/>
                </a:moveTo>
                <a:lnTo>
                  <a:pt x="671692" y="0"/>
                </a:lnTo>
                <a:lnTo>
                  <a:pt x="671692" y="522240"/>
                </a:lnTo>
                <a:lnTo>
                  <a:pt x="0" y="52224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Freeform 4">
            <a:extLst>
              <a:ext uri="{FF2B5EF4-FFF2-40B4-BE49-F238E27FC236}">
                <a16:creationId xmlns:a16="http://schemas.microsoft.com/office/drawing/2014/main" id="{D392A00B-6674-D1D7-2391-5731AFADDCD2}"/>
              </a:ext>
            </a:extLst>
          </p:cNvPr>
          <p:cNvSpPr/>
          <p:nvPr/>
        </p:nvSpPr>
        <p:spPr>
          <a:xfrm rot="17939621">
            <a:off x="11448989" y="6257080"/>
            <a:ext cx="789027" cy="279118"/>
          </a:xfrm>
          <a:custGeom>
            <a:avLst/>
            <a:gdLst/>
            <a:ahLst/>
            <a:cxnLst/>
            <a:rect l="l" t="t" r="r" b="b"/>
            <a:pathLst>
              <a:path w="789027" h="279118">
                <a:moveTo>
                  <a:pt x="0" y="0"/>
                </a:moveTo>
                <a:lnTo>
                  <a:pt x="789027" y="0"/>
                </a:lnTo>
                <a:lnTo>
                  <a:pt x="789027" y="279118"/>
                </a:lnTo>
                <a:lnTo>
                  <a:pt x="0" y="27911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1" name="Freeform 9">
            <a:extLst>
              <a:ext uri="{FF2B5EF4-FFF2-40B4-BE49-F238E27FC236}">
                <a16:creationId xmlns:a16="http://schemas.microsoft.com/office/drawing/2014/main" id="{7F4E3E53-D964-7DAF-3119-D8770D6B99F6}"/>
              </a:ext>
            </a:extLst>
          </p:cNvPr>
          <p:cNvSpPr/>
          <p:nvPr/>
        </p:nvSpPr>
        <p:spPr>
          <a:xfrm>
            <a:off x="9166010" y="3554540"/>
            <a:ext cx="505061" cy="430564"/>
          </a:xfrm>
          <a:custGeom>
            <a:avLst/>
            <a:gdLst/>
            <a:ahLst/>
            <a:cxnLst/>
            <a:rect l="l" t="t" r="r" b="b"/>
            <a:pathLst>
              <a:path w="505061" h="430564">
                <a:moveTo>
                  <a:pt x="0" y="0"/>
                </a:moveTo>
                <a:lnTo>
                  <a:pt x="505060" y="0"/>
                </a:lnTo>
                <a:lnTo>
                  <a:pt x="505060" y="430564"/>
                </a:lnTo>
                <a:lnTo>
                  <a:pt x="0" y="4305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3" name="Freeform 10">
            <a:extLst>
              <a:ext uri="{FF2B5EF4-FFF2-40B4-BE49-F238E27FC236}">
                <a16:creationId xmlns:a16="http://schemas.microsoft.com/office/drawing/2014/main" id="{1AF6593E-6DA8-CA1D-DB12-F0C50490334D}"/>
              </a:ext>
            </a:extLst>
          </p:cNvPr>
          <p:cNvSpPr/>
          <p:nvPr/>
        </p:nvSpPr>
        <p:spPr>
          <a:xfrm>
            <a:off x="10516806" y="325245"/>
            <a:ext cx="612998" cy="448255"/>
          </a:xfrm>
          <a:custGeom>
            <a:avLst/>
            <a:gdLst/>
            <a:ahLst/>
            <a:cxnLst/>
            <a:rect l="l" t="t" r="r" b="b"/>
            <a:pathLst>
              <a:path w="612998" h="448255">
                <a:moveTo>
                  <a:pt x="0" y="0"/>
                </a:moveTo>
                <a:lnTo>
                  <a:pt x="612998" y="0"/>
                </a:lnTo>
                <a:lnTo>
                  <a:pt x="612998" y="448254"/>
                </a:lnTo>
                <a:lnTo>
                  <a:pt x="0" y="44825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5" name="Freeform 3">
            <a:extLst>
              <a:ext uri="{FF2B5EF4-FFF2-40B4-BE49-F238E27FC236}">
                <a16:creationId xmlns:a16="http://schemas.microsoft.com/office/drawing/2014/main" id="{B7EA883A-F018-BAC9-67C4-20CF2E654AA8}"/>
              </a:ext>
            </a:extLst>
          </p:cNvPr>
          <p:cNvSpPr/>
          <p:nvPr/>
        </p:nvSpPr>
        <p:spPr>
          <a:xfrm flipH="1">
            <a:off x="6483809" y="-326229"/>
            <a:ext cx="6045469" cy="7621922"/>
          </a:xfrm>
          <a:custGeom>
            <a:avLst/>
            <a:gdLst/>
            <a:ahLst/>
            <a:cxnLst/>
            <a:rect l="l" t="t" r="r" b="b"/>
            <a:pathLst>
              <a:path w="8383905" h="10287000">
                <a:moveTo>
                  <a:pt x="8383905" y="0"/>
                </a:moveTo>
                <a:lnTo>
                  <a:pt x="0" y="0"/>
                </a:lnTo>
                <a:lnTo>
                  <a:pt x="0" y="10287000"/>
                </a:lnTo>
                <a:lnTo>
                  <a:pt x="8383905" y="10287000"/>
                </a:lnTo>
                <a:lnTo>
                  <a:pt x="8383905"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pic>
        <p:nvPicPr>
          <p:cNvPr id="17" name="Content Placeholder 8" descr="Rubber duck outline">
            <a:extLst>
              <a:ext uri="{FF2B5EF4-FFF2-40B4-BE49-F238E27FC236}">
                <a16:creationId xmlns:a16="http://schemas.microsoft.com/office/drawing/2014/main" id="{4300BAC2-A0E3-837E-6A0A-1E886CDA8D8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1680000">
            <a:off x="8922761" y="537058"/>
            <a:ext cx="488577" cy="522195"/>
          </a:xfrm>
          <a:prstGeom prst="rect">
            <a:avLst/>
          </a:prstGeom>
        </p:spPr>
      </p:pic>
    </p:spTree>
    <p:extLst>
      <p:ext uri="{BB962C8B-B14F-4D97-AF65-F5344CB8AC3E}">
        <p14:creationId xmlns:p14="http://schemas.microsoft.com/office/powerpoint/2010/main" val="1319863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C0773-1472-D942-B42B-AD5A99B96D99}"/>
              </a:ext>
            </a:extLst>
          </p:cNvPr>
          <p:cNvSpPr>
            <a:spLocks noGrp="1"/>
          </p:cNvSpPr>
          <p:nvPr>
            <p:ph type="title"/>
          </p:nvPr>
        </p:nvSpPr>
        <p:spPr>
          <a:xfrm>
            <a:off x="6432176" y="203761"/>
            <a:ext cx="10515600" cy="1325563"/>
          </a:xfrm>
        </p:spPr>
        <p:txBody>
          <a:bodyPr/>
          <a:lstStyle/>
          <a:p>
            <a:r>
              <a:rPr lang="en-GB" b="1">
                <a:solidFill>
                  <a:schemeClr val="tx1">
                    <a:lumMod val="85000"/>
                    <a:lumOff val="15000"/>
                  </a:schemeClr>
                </a:solidFill>
              </a:rPr>
              <a:t>BACKGROUND</a:t>
            </a:r>
          </a:p>
        </p:txBody>
      </p:sp>
      <p:sp>
        <p:nvSpPr>
          <p:cNvPr id="5" name="Freeform 6">
            <a:extLst>
              <a:ext uri="{FF2B5EF4-FFF2-40B4-BE49-F238E27FC236}">
                <a16:creationId xmlns:a16="http://schemas.microsoft.com/office/drawing/2014/main" id="{D6433C8D-85C1-B5F3-B0BC-032F2CB314C2}"/>
              </a:ext>
            </a:extLst>
          </p:cNvPr>
          <p:cNvSpPr/>
          <p:nvPr/>
        </p:nvSpPr>
        <p:spPr>
          <a:xfrm>
            <a:off x="2403661" y="3738732"/>
            <a:ext cx="492753" cy="955688"/>
          </a:xfrm>
          <a:custGeom>
            <a:avLst/>
            <a:gdLst/>
            <a:ahLst/>
            <a:cxnLst/>
            <a:rect l="l" t="t" r="r" b="b"/>
            <a:pathLst>
              <a:path w="674863" h="1270331">
                <a:moveTo>
                  <a:pt x="0" y="0"/>
                </a:moveTo>
                <a:lnTo>
                  <a:pt x="674863" y="0"/>
                </a:lnTo>
                <a:lnTo>
                  <a:pt x="674863" y="1270331"/>
                </a:lnTo>
                <a:lnTo>
                  <a:pt x="0" y="1270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14">
            <a:extLst>
              <a:ext uri="{FF2B5EF4-FFF2-40B4-BE49-F238E27FC236}">
                <a16:creationId xmlns:a16="http://schemas.microsoft.com/office/drawing/2014/main" id="{1D6CB248-60F2-A710-F228-CBE43984A9DC}"/>
              </a:ext>
            </a:extLst>
          </p:cNvPr>
          <p:cNvSpPr/>
          <p:nvPr/>
        </p:nvSpPr>
        <p:spPr>
          <a:xfrm>
            <a:off x="15572" y="579245"/>
            <a:ext cx="492753" cy="463969"/>
          </a:xfrm>
          <a:custGeom>
            <a:avLst/>
            <a:gdLst/>
            <a:ahLst/>
            <a:cxnLst/>
            <a:rect l="l" t="t" r="r" b="b"/>
            <a:pathLst>
              <a:path w="671692" h="522240">
                <a:moveTo>
                  <a:pt x="0" y="0"/>
                </a:moveTo>
                <a:lnTo>
                  <a:pt x="671692" y="0"/>
                </a:lnTo>
                <a:lnTo>
                  <a:pt x="671692" y="522240"/>
                </a:lnTo>
                <a:lnTo>
                  <a:pt x="0" y="5222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4">
            <a:extLst>
              <a:ext uri="{FF2B5EF4-FFF2-40B4-BE49-F238E27FC236}">
                <a16:creationId xmlns:a16="http://schemas.microsoft.com/office/drawing/2014/main" id="{DC1F9B53-01A2-286F-7EFF-B3DD78F1628B}"/>
              </a:ext>
            </a:extLst>
          </p:cNvPr>
          <p:cNvSpPr/>
          <p:nvPr/>
        </p:nvSpPr>
        <p:spPr>
          <a:xfrm rot="17939621">
            <a:off x="3374463" y="6511080"/>
            <a:ext cx="789027" cy="279118"/>
          </a:xfrm>
          <a:custGeom>
            <a:avLst/>
            <a:gdLst/>
            <a:ahLst/>
            <a:cxnLst/>
            <a:rect l="l" t="t" r="r" b="b"/>
            <a:pathLst>
              <a:path w="789027" h="279118">
                <a:moveTo>
                  <a:pt x="0" y="0"/>
                </a:moveTo>
                <a:lnTo>
                  <a:pt x="789027" y="0"/>
                </a:lnTo>
                <a:lnTo>
                  <a:pt x="789027" y="279118"/>
                </a:lnTo>
                <a:lnTo>
                  <a:pt x="0" y="2791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9">
            <a:extLst>
              <a:ext uri="{FF2B5EF4-FFF2-40B4-BE49-F238E27FC236}">
                <a16:creationId xmlns:a16="http://schemas.microsoft.com/office/drawing/2014/main" id="{A393FE20-D61A-9B65-060C-8315DE39F9F2}"/>
              </a:ext>
            </a:extLst>
          </p:cNvPr>
          <p:cNvSpPr/>
          <p:nvPr/>
        </p:nvSpPr>
        <p:spPr>
          <a:xfrm>
            <a:off x="1091484" y="3808540"/>
            <a:ext cx="505061" cy="430564"/>
          </a:xfrm>
          <a:custGeom>
            <a:avLst/>
            <a:gdLst/>
            <a:ahLst/>
            <a:cxnLst/>
            <a:rect l="l" t="t" r="r" b="b"/>
            <a:pathLst>
              <a:path w="505061" h="430564">
                <a:moveTo>
                  <a:pt x="0" y="0"/>
                </a:moveTo>
                <a:lnTo>
                  <a:pt x="505060" y="0"/>
                </a:lnTo>
                <a:lnTo>
                  <a:pt x="505060" y="430564"/>
                </a:lnTo>
                <a:lnTo>
                  <a:pt x="0" y="43056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10">
            <a:extLst>
              <a:ext uri="{FF2B5EF4-FFF2-40B4-BE49-F238E27FC236}">
                <a16:creationId xmlns:a16="http://schemas.microsoft.com/office/drawing/2014/main" id="{5DB51234-5C59-FF85-934D-F4BC19E97AF4}"/>
              </a:ext>
            </a:extLst>
          </p:cNvPr>
          <p:cNvSpPr/>
          <p:nvPr/>
        </p:nvSpPr>
        <p:spPr>
          <a:xfrm>
            <a:off x="2442280" y="579245"/>
            <a:ext cx="612998" cy="448255"/>
          </a:xfrm>
          <a:custGeom>
            <a:avLst/>
            <a:gdLst/>
            <a:ahLst/>
            <a:cxnLst/>
            <a:rect l="l" t="t" r="r" b="b"/>
            <a:pathLst>
              <a:path w="612998" h="448255">
                <a:moveTo>
                  <a:pt x="0" y="0"/>
                </a:moveTo>
                <a:lnTo>
                  <a:pt x="612998" y="0"/>
                </a:lnTo>
                <a:lnTo>
                  <a:pt x="612998" y="448254"/>
                </a:lnTo>
                <a:lnTo>
                  <a:pt x="0" y="4482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3">
            <a:extLst>
              <a:ext uri="{FF2B5EF4-FFF2-40B4-BE49-F238E27FC236}">
                <a16:creationId xmlns:a16="http://schemas.microsoft.com/office/drawing/2014/main" id="{B75D7AA7-4182-3734-0FF0-065A02A710BB}"/>
              </a:ext>
            </a:extLst>
          </p:cNvPr>
          <p:cNvSpPr/>
          <p:nvPr/>
        </p:nvSpPr>
        <p:spPr>
          <a:xfrm flipH="1">
            <a:off x="-1590717" y="-72229"/>
            <a:ext cx="6045469" cy="7621922"/>
          </a:xfrm>
          <a:custGeom>
            <a:avLst/>
            <a:gdLst/>
            <a:ahLst/>
            <a:cxnLst/>
            <a:rect l="l" t="t" r="r" b="b"/>
            <a:pathLst>
              <a:path w="8383905" h="10287000">
                <a:moveTo>
                  <a:pt x="8383905" y="0"/>
                </a:moveTo>
                <a:lnTo>
                  <a:pt x="0" y="0"/>
                </a:lnTo>
                <a:lnTo>
                  <a:pt x="0" y="10287000"/>
                </a:lnTo>
                <a:lnTo>
                  <a:pt x="8383905" y="10287000"/>
                </a:lnTo>
                <a:lnTo>
                  <a:pt x="838390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4" name="Content Placeholder 13">
            <a:extLst>
              <a:ext uri="{FF2B5EF4-FFF2-40B4-BE49-F238E27FC236}">
                <a16:creationId xmlns:a16="http://schemas.microsoft.com/office/drawing/2014/main" id="{5E627169-1839-B32D-1974-51111BAB4981}"/>
              </a:ext>
            </a:extLst>
          </p:cNvPr>
          <p:cNvSpPr>
            <a:spLocks noGrp="1"/>
          </p:cNvSpPr>
          <p:nvPr>
            <p:ph idx="1"/>
          </p:nvPr>
        </p:nvSpPr>
        <p:spPr>
          <a:xfrm>
            <a:off x="5110507" y="1397378"/>
            <a:ext cx="6677246" cy="4894900"/>
          </a:xfrm>
        </p:spPr>
        <p:txBody>
          <a:bodyPr vert="horz" lIns="91440" tIns="45720" rIns="91440" bIns="45720" rtlCol="0" anchor="t">
            <a:noAutofit/>
          </a:bodyPr>
          <a:lstStyle/>
          <a:p>
            <a:r>
              <a:rPr lang="en-GB"/>
              <a:t>Human activity has changed the UK river system beyond recognition – 97% of the river system in the UK is fragmented and over 99% has man-made barriers (Jones et al, 2019)</a:t>
            </a:r>
          </a:p>
          <a:p>
            <a:r>
              <a:rPr lang="en-GB"/>
              <a:t>In 1750, Britain had approximately 1400 miles of navigable rivers, but by 1830, approximately 2500 miles of canals had been built (Soar and Thorne, 2001)</a:t>
            </a:r>
          </a:p>
          <a:p>
            <a:r>
              <a:rPr lang="en-GB"/>
              <a:t>River straightening/channelisation has had significant negative environmental effects</a:t>
            </a:r>
            <a:endParaRPr lang="en-GB">
              <a:latin typeface="Aptos"/>
              <a:cs typeface="Arial"/>
            </a:endParaRPr>
          </a:p>
          <a:p>
            <a:pPr marL="457200" lvl="1" indent="0">
              <a:buNone/>
            </a:pPr>
            <a:endParaRPr lang="en-GB" sz="2000">
              <a:cs typeface="Arial"/>
            </a:endParaRPr>
          </a:p>
          <a:p>
            <a:endParaRPr lang="en-GB" sz="2400"/>
          </a:p>
        </p:txBody>
      </p:sp>
      <p:pic>
        <p:nvPicPr>
          <p:cNvPr id="4" name="Content Placeholder 8" descr="Rubber duck outline">
            <a:extLst>
              <a:ext uri="{FF2B5EF4-FFF2-40B4-BE49-F238E27FC236}">
                <a16:creationId xmlns:a16="http://schemas.microsoft.com/office/drawing/2014/main" id="{46EB5456-31D3-288E-15A8-1F0E1353366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80000">
            <a:off x="848235" y="791058"/>
            <a:ext cx="488577" cy="522195"/>
          </a:xfrm>
          <a:prstGeom prst="rect">
            <a:avLst/>
          </a:prstGeom>
        </p:spPr>
      </p:pic>
    </p:spTree>
    <p:extLst>
      <p:ext uri="{BB962C8B-B14F-4D97-AF65-F5344CB8AC3E}">
        <p14:creationId xmlns:p14="http://schemas.microsoft.com/office/powerpoint/2010/main" val="105463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10C1E-0902-C93B-61D4-FB8933ACF5E2}"/>
            </a:ext>
          </a:extLst>
        </p:cNvPr>
        <p:cNvGrpSpPr/>
        <p:nvPr/>
      </p:nvGrpSpPr>
      <p:grpSpPr>
        <a:xfrm>
          <a:off x="0" y="0"/>
          <a:ext cx="0" cy="0"/>
          <a:chOff x="0" y="0"/>
          <a:chExt cx="0" cy="0"/>
        </a:xfrm>
      </p:grpSpPr>
      <p:sp>
        <p:nvSpPr>
          <p:cNvPr id="5" name="Freeform 3">
            <a:extLst>
              <a:ext uri="{FF2B5EF4-FFF2-40B4-BE49-F238E27FC236}">
                <a16:creationId xmlns:a16="http://schemas.microsoft.com/office/drawing/2014/main" id="{C6848E24-085B-021C-0699-C9DC4908F07D}"/>
              </a:ext>
            </a:extLst>
          </p:cNvPr>
          <p:cNvSpPr/>
          <p:nvPr/>
        </p:nvSpPr>
        <p:spPr>
          <a:xfrm rot="14700000">
            <a:off x="6124606" y="-1004096"/>
            <a:ext cx="8088528" cy="4213125"/>
          </a:xfrm>
          <a:custGeom>
            <a:avLst/>
            <a:gdLst/>
            <a:ahLst/>
            <a:cxnLst/>
            <a:rect l="l" t="t" r="r" b="b"/>
            <a:pathLst>
              <a:path w="15044550" h="6187071">
                <a:moveTo>
                  <a:pt x="0" y="0"/>
                </a:moveTo>
                <a:lnTo>
                  <a:pt x="15044550" y="0"/>
                </a:lnTo>
                <a:lnTo>
                  <a:pt x="15044550" y="6187071"/>
                </a:lnTo>
                <a:lnTo>
                  <a:pt x="0" y="61870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itle 1">
            <a:extLst>
              <a:ext uri="{FF2B5EF4-FFF2-40B4-BE49-F238E27FC236}">
                <a16:creationId xmlns:a16="http://schemas.microsoft.com/office/drawing/2014/main" id="{B7EBA36D-5CBE-D2EF-CE96-DD7D820EBA97}"/>
              </a:ext>
            </a:extLst>
          </p:cNvPr>
          <p:cNvSpPr>
            <a:spLocks noGrp="1"/>
          </p:cNvSpPr>
          <p:nvPr>
            <p:ph type="title"/>
          </p:nvPr>
        </p:nvSpPr>
        <p:spPr>
          <a:xfrm>
            <a:off x="399827" y="175679"/>
            <a:ext cx="9407237" cy="1317866"/>
          </a:xfrm>
        </p:spPr>
        <p:txBody>
          <a:bodyPr/>
          <a:lstStyle/>
          <a:p>
            <a:r>
              <a:rPr lang="en-GB" b="1"/>
              <a:t>STUDY AREA</a:t>
            </a:r>
          </a:p>
        </p:txBody>
      </p:sp>
      <p:pic>
        <p:nvPicPr>
          <p:cNvPr id="9" name="Content Placeholder 8" descr="Rubber duck outline">
            <a:extLst>
              <a:ext uri="{FF2B5EF4-FFF2-40B4-BE49-F238E27FC236}">
                <a16:creationId xmlns:a16="http://schemas.microsoft.com/office/drawing/2014/main" id="{ED671694-B67D-6736-3E5E-A229E2A800DB}"/>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10777498" y="140643"/>
            <a:ext cx="488577" cy="522195"/>
          </a:xfrm>
        </p:spPr>
      </p:pic>
      <p:pic>
        <p:nvPicPr>
          <p:cNvPr id="3" name="Picture 2" descr="East West Railway Company | CIRO">
            <a:extLst>
              <a:ext uri="{FF2B5EF4-FFF2-40B4-BE49-F238E27FC236}">
                <a16:creationId xmlns:a16="http://schemas.microsoft.com/office/drawing/2014/main" id="{9E704B18-0A7C-D62C-C98D-26F826EA54F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6238218" y="-410912"/>
            <a:ext cx="2743199" cy="2147499"/>
          </a:xfrm>
          <a:prstGeom prst="rect">
            <a:avLst/>
          </a:prstGeom>
        </p:spPr>
      </p:pic>
      <p:sp>
        <p:nvSpPr>
          <p:cNvPr id="7" name="Content Placeholder 13">
            <a:extLst>
              <a:ext uri="{FF2B5EF4-FFF2-40B4-BE49-F238E27FC236}">
                <a16:creationId xmlns:a16="http://schemas.microsoft.com/office/drawing/2014/main" id="{93DAB948-E177-4FD5-E7AD-2402CF601EFF}"/>
              </a:ext>
            </a:extLst>
          </p:cNvPr>
          <p:cNvSpPr txBox="1">
            <a:spLocks/>
          </p:cNvSpPr>
          <p:nvPr/>
        </p:nvSpPr>
        <p:spPr>
          <a:xfrm>
            <a:off x="505718" y="1330432"/>
            <a:ext cx="4950386" cy="467889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000"/>
              <a:t>Development of East West Rail line gives real opportunities for improving local waterways </a:t>
            </a:r>
          </a:p>
          <a:p>
            <a:r>
              <a:rPr lang="en-GB" sz="3000"/>
              <a:t>Population of 2.7 million (2021 Census)</a:t>
            </a:r>
          </a:p>
          <a:p>
            <a:r>
              <a:rPr lang="en-GB" sz="3000"/>
              <a:t>Only 1.3% of people living in this area use the train as their main way of getting to work (2021 Census)</a:t>
            </a:r>
            <a:endParaRPr lang="en-US" sz="3000"/>
          </a:p>
          <a:p>
            <a:endParaRPr lang="en-GB" sz="2000"/>
          </a:p>
          <a:p>
            <a:endParaRPr lang="en-GB" sz="2000"/>
          </a:p>
          <a:p>
            <a:endParaRPr lang="en-GB" sz="2000"/>
          </a:p>
        </p:txBody>
      </p:sp>
      <p:pic>
        <p:nvPicPr>
          <p:cNvPr id="4" name="Picture 3" descr="A map of a city&#10;&#10;AI-generated content may be incorrect.">
            <a:extLst>
              <a:ext uri="{FF2B5EF4-FFF2-40B4-BE49-F238E27FC236}">
                <a16:creationId xmlns:a16="http://schemas.microsoft.com/office/drawing/2014/main" id="{B686B591-A794-15F5-3866-3DB2A2B58385}"/>
              </a:ext>
            </a:extLst>
          </p:cNvPr>
          <p:cNvPicPr>
            <a:picLocks noChangeAspect="1"/>
          </p:cNvPicPr>
          <p:nvPr/>
        </p:nvPicPr>
        <p:blipFill>
          <a:blip r:embed="rId9"/>
          <a:srcRect l="502" r="1011"/>
          <a:stretch/>
        </p:blipFill>
        <p:spPr>
          <a:xfrm>
            <a:off x="5561995" y="1199913"/>
            <a:ext cx="6389346" cy="5011597"/>
          </a:xfrm>
          <a:prstGeom prst="rect">
            <a:avLst/>
          </a:prstGeom>
        </p:spPr>
      </p:pic>
      <p:sp>
        <p:nvSpPr>
          <p:cNvPr id="6" name="Freeform 3">
            <a:extLst>
              <a:ext uri="{FF2B5EF4-FFF2-40B4-BE49-F238E27FC236}">
                <a16:creationId xmlns:a16="http://schemas.microsoft.com/office/drawing/2014/main" id="{93CC0A66-3252-FEF5-727A-FB36D8814FE3}"/>
              </a:ext>
            </a:extLst>
          </p:cNvPr>
          <p:cNvSpPr/>
          <p:nvPr/>
        </p:nvSpPr>
        <p:spPr>
          <a:xfrm rot="10557876">
            <a:off x="-5916570" y="3397279"/>
            <a:ext cx="8088528" cy="4213125"/>
          </a:xfrm>
          <a:custGeom>
            <a:avLst/>
            <a:gdLst/>
            <a:ahLst/>
            <a:cxnLst/>
            <a:rect l="l" t="t" r="r" b="b"/>
            <a:pathLst>
              <a:path w="15044550" h="6187071">
                <a:moveTo>
                  <a:pt x="0" y="0"/>
                </a:moveTo>
                <a:lnTo>
                  <a:pt x="15044550" y="0"/>
                </a:lnTo>
                <a:lnTo>
                  <a:pt x="15044550" y="6187071"/>
                </a:lnTo>
                <a:lnTo>
                  <a:pt x="0" y="61870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extLst>
      <p:ext uri="{BB962C8B-B14F-4D97-AF65-F5344CB8AC3E}">
        <p14:creationId xmlns:p14="http://schemas.microsoft.com/office/powerpoint/2010/main" val="1923582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495C6-E9A2-2191-4A60-EC1FF5E37BEB}"/>
              </a:ext>
            </a:extLst>
          </p:cNvPr>
          <p:cNvSpPr>
            <a:spLocks noGrp="1"/>
          </p:cNvSpPr>
          <p:nvPr>
            <p:ph type="title"/>
          </p:nvPr>
        </p:nvSpPr>
        <p:spPr>
          <a:xfrm>
            <a:off x="838200" y="307250"/>
            <a:ext cx="10515600" cy="1325563"/>
          </a:xfrm>
        </p:spPr>
        <p:txBody>
          <a:bodyPr/>
          <a:lstStyle/>
          <a:p>
            <a:r>
              <a:rPr lang="en-GB" b="1">
                <a:solidFill>
                  <a:schemeClr val="tx1">
                    <a:lumMod val="85000"/>
                    <a:lumOff val="15000"/>
                  </a:schemeClr>
                </a:solidFill>
              </a:rPr>
              <a:t>DATA DESCRIPTION</a:t>
            </a:r>
          </a:p>
        </p:txBody>
      </p:sp>
      <p:sp>
        <p:nvSpPr>
          <p:cNvPr id="3" name="Freeform 3">
            <a:extLst>
              <a:ext uri="{FF2B5EF4-FFF2-40B4-BE49-F238E27FC236}">
                <a16:creationId xmlns:a16="http://schemas.microsoft.com/office/drawing/2014/main" id="{5044F37C-1887-3D56-457E-8476B263EF64}"/>
              </a:ext>
            </a:extLst>
          </p:cNvPr>
          <p:cNvSpPr/>
          <p:nvPr/>
        </p:nvSpPr>
        <p:spPr>
          <a:xfrm rot="774124">
            <a:off x="6007639" y="-755579"/>
            <a:ext cx="7931492" cy="3857885"/>
          </a:xfrm>
          <a:custGeom>
            <a:avLst/>
            <a:gdLst/>
            <a:ahLst/>
            <a:cxnLst/>
            <a:rect l="l" t="t" r="r" b="b"/>
            <a:pathLst>
              <a:path w="15044550" h="6187071">
                <a:moveTo>
                  <a:pt x="0" y="0"/>
                </a:moveTo>
                <a:lnTo>
                  <a:pt x="15044550" y="0"/>
                </a:lnTo>
                <a:lnTo>
                  <a:pt x="15044550" y="6187071"/>
                </a:lnTo>
                <a:lnTo>
                  <a:pt x="0" y="61870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aphicFrame>
        <p:nvGraphicFramePr>
          <p:cNvPr id="5" name="Table 4">
            <a:extLst>
              <a:ext uri="{FF2B5EF4-FFF2-40B4-BE49-F238E27FC236}">
                <a16:creationId xmlns:a16="http://schemas.microsoft.com/office/drawing/2014/main" id="{BF8D800A-2E80-2D34-51F0-9788E6961350}"/>
              </a:ext>
            </a:extLst>
          </p:cNvPr>
          <p:cNvGraphicFramePr>
            <a:graphicFrameLocks noGrp="1"/>
          </p:cNvGraphicFramePr>
          <p:nvPr>
            <p:extLst>
              <p:ext uri="{D42A27DB-BD31-4B8C-83A1-F6EECF244321}">
                <p14:modId xmlns:p14="http://schemas.microsoft.com/office/powerpoint/2010/main" val="2164552022"/>
              </p:ext>
            </p:extLst>
          </p:nvPr>
        </p:nvGraphicFramePr>
        <p:xfrm>
          <a:off x="758325" y="1274839"/>
          <a:ext cx="10515601" cy="5552788"/>
        </p:xfrm>
        <a:graphic>
          <a:graphicData uri="http://schemas.openxmlformats.org/drawingml/2006/table">
            <a:tbl>
              <a:tblPr firstRow="1" bandRow="1">
                <a:tableStyleId>{5C22544A-7EE6-4342-B048-85BDC9FD1C3A}</a:tableStyleId>
              </a:tblPr>
              <a:tblGrid>
                <a:gridCol w="3088131">
                  <a:extLst>
                    <a:ext uri="{9D8B030D-6E8A-4147-A177-3AD203B41FA5}">
                      <a16:colId xmlns:a16="http://schemas.microsoft.com/office/drawing/2014/main" val="331633173"/>
                    </a:ext>
                  </a:extLst>
                </a:gridCol>
                <a:gridCol w="2444959">
                  <a:extLst>
                    <a:ext uri="{9D8B030D-6E8A-4147-A177-3AD203B41FA5}">
                      <a16:colId xmlns:a16="http://schemas.microsoft.com/office/drawing/2014/main" val="2238620666"/>
                    </a:ext>
                  </a:extLst>
                </a:gridCol>
                <a:gridCol w="4982511">
                  <a:extLst>
                    <a:ext uri="{9D8B030D-6E8A-4147-A177-3AD203B41FA5}">
                      <a16:colId xmlns:a16="http://schemas.microsoft.com/office/drawing/2014/main" val="1742888729"/>
                    </a:ext>
                  </a:extLst>
                </a:gridCol>
              </a:tblGrid>
              <a:tr h="331673">
                <a:tc>
                  <a:txBody>
                    <a:bodyPr/>
                    <a:lstStyle/>
                    <a:p>
                      <a:r>
                        <a:rPr lang="en-US" sz="1600"/>
                        <a:t>Name</a:t>
                      </a:r>
                    </a:p>
                  </a:txBody>
                  <a:tcPr>
                    <a:solidFill>
                      <a:srgbClr val="21AEBE"/>
                    </a:solidFill>
                  </a:tcPr>
                </a:tc>
                <a:tc>
                  <a:txBody>
                    <a:bodyPr/>
                    <a:lstStyle/>
                    <a:p>
                      <a:r>
                        <a:rPr lang="en-US" sz="1600"/>
                        <a:t>Description </a:t>
                      </a:r>
                    </a:p>
                  </a:txBody>
                  <a:tcPr>
                    <a:solidFill>
                      <a:srgbClr val="21AEBE"/>
                    </a:solidFill>
                  </a:tcPr>
                </a:tc>
                <a:tc>
                  <a:txBody>
                    <a:bodyPr/>
                    <a:lstStyle/>
                    <a:p>
                      <a:r>
                        <a:rPr lang="en-US" sz="1600"/>
                        <a:t>Accessed From</a:t>
                      </a:r>
                    </a:p>
                  </a:txBody>
                  <a:tcPr>
                    <a:solidFill>
                      <a:srgbClr val="21AEBE"/>
                    </a:solidFill>
                  </a:tcPr>
                </a:tc>
                <a:extLst>
                  <a:ext uri="{0D108BD9-81ED-4DB2-BD59-A6C34878D82A}">
                    <a16:rowId xmlns:a16="http://schemas.microsoft.com/office/drawing/2014/main" val="2170281275"/>
                  </a:ext>
                </a:extLst>
              </a:tr>
              <a:tr h="528819">
                <a:tc>
                  <a:txBody>
                    <a:bodyPr/>
                    <a:lstStyle/>
                    <a:p>
                      <a:r>
                        <a:rPr lang="en-US" sz="1600" b="1"/>
                        <a:t>OS Zoom Stack</a:t>
                      </a:r>
                    </a:p>
                  </a:txBody>
                  <a:tcPr>
                    <a:solidFill>
                      <a:schemeClr val="bg2"/>
                    </a:solidFill>
                  </a:tcPr>
                </a:tc>
                <a:tc>
                  <a:txBody>
                    <a:bodyPr/>
                    <a:lstStyle/>
                    <a:p>
                      <a:r>
                        <a:rPr lang="en-US" sz="1600"/>
                        <a:t>GeoPackage</a:t>
                      </a:r>
                      <a:endParaRPr lang="en-US" sz="1600" err="1"/>
                    </a:p>
                  </a:txBody>
                  <a:tcPr>
                    <a:solidFill>
                      <a:schemeClr val="bg2"/>
                    </a:solidFill>
                  </a:tcPr>
                </a:tc>
                <a:tc>
                  <a:txBody>
                    <a:bodyPr/>
                    <a:lstStyle/>
                    <a:p>
                      <a:pPr lvl="0">
                        <a:buNone/>
                      </a:pPr>
                      <a:r>
                        <a:rPr lang="en-US" sz="1200" b="0" i="0" u="none" strike="noStrike" noProof="0">
                          <a:latin typeface="Aptos"/>
                          <a:hlinkClick r:id="rId6"/>
                        </a:rPr>
                        <a:t>https://osdatahub.os.uk/downloads/open/OpenZoomstack</a:t>
                      </a:r>
                      <a:endParaRPr lang="en-US" sz="1200" b="0" i="0" u="none" strike="noStrike" noProof="0">
                        <a:latin typeface="Aptos"/>
                      </a:endParaRPr>
                    </a:p>
                  </a:txBody>
                  <a:tcPr>
                    <a:solidFill>
                      <a:schemeClr val="bg2"/>
                    </a:solidFill>
                  </a:tcPr>
                </a:tc>
                <a:extLst>
                  <a:ext uri="{0D108BD9-81ED-4DB2-BD59-A6C34878D82A}">
                    <a16:rowId xmlns:a16="http://schemas.microsoft.com/office/drawing/2014/main" val="2421041151"/>
                  </a:ext>
                </a:extLst>
              </a:tr>
              <a:tr h="539199">
                <a:tc>
                  <a:txBody>
                    <a:bodyPr/>
                    <a:lstStyle/>
                    <a:p>
                      <a:r>
                        <a:rPr lang="en-US" sz="1600" b="1"/>
                        <a:t>East West Rail</a:t>
                      </a:r>
                    </a:p>
                  </a:txBody>
                  <a:tcPr>
                    <a:solidFill>
                      <a:schemeClr val="bg1">
                        <a:lumMod val="95000"/>
                      </a:schemeClr>
                    </a:solidFill>
                  </a:tcPr>
                </a:tc>
                <a:tc>
                  <a:txBody>
                    <a:bodyPr/>
                    <a:lstStyle/>
                    <a:p>
                      <a:r>
                        <a:rPr lang="en-US" sz="1600"/>
                        <a:t>Route Centreline GIS File</a:t>
                      </a:r>
                    </a:p>
                  </a:txBody>
                  <a:tcPr>
                    <a:solidFill>
                      <a:schemeClr val="bg1">
                        <a:lumMod val="95000"/>
                      </a:schemeClr>
                    </a:solidFill>
                  </a:tcPr>
                </a:tc>
                <a:tc>
                  <a:txBody>
                    <a:bodyPr/>
                    <a:lstStyle/>
                    <a:p>
                      <a:pPr lvl="0">
                        <a:buNone/>
                      </a:pPr>
                      <a:r>
                        <a:rPr lang="en-US" sz="1200" b="0" i="0" u="none" strike="noStrike" noProof="0">
                          <a:latin typeface="Aptos"/>
                          <a:hlinkClick r:id="rId7"/>
                        </a:rPr>
                        <a:t>https://eastwestrail.co.uk/consultation2024#block-1944</a:t>
                      </a:r>
                      <a:r>
                        <a:rPr lang="en-US" sz="1200" b="0" i="0" u="none" strike="noStrike" noProof="0">
                          <a:latin typeface="Aptos"/>
                        </a:rPr>
                        <a:t> </a:t>
                      </a:r>
                      <a:endParaRPr lang="en-US" sz="1200"/>
                    </a:p>
                  </a:txBody>
                  <a:tcPr>
                    <a:solidFill>
                      <a:schemeClr val="bg1">
                        <a:lumMod val="95000"/>
                      </a:schemeClr>
                    </a:solidFill>
                  </a:tcPr>
                </a:tc>
                <a:extLst>
                  <a:ext uri="{0D108BD9-81ED-4DB2-BD59-A6C34878D82A}">
                    <a16:rowId xmlns:a16="http://schemas.microsoft.com/office/drawing/2014/main" val="2443718329"/>
                  </a:ext>
                </a:extLst>
              </a:tr>
              <a:tr h="567954">
                <a:tc>
                  <a:txBody>
                    <a:bodyPr/>
                    <a:lstStyle/>
                    <a:p>
                      <a:r>
                        <a:rPr lang="en-GB" sz="1600" b="1" i="0" u="none" strike="noStrike" kern="1200">
                          <a:solidFill>
                            <a:schemeClr val="dk1"/>
                          </a:solidFill>
                          <a:effectLst/>
                          <a:latin typeface="+mn-lt"/>
                          <a:ea typeface="+mn-ea"/>
                          <a:cs typeface="+mn-cs"/>
                        </a:rPr>
                        <a:t>Land Cover</a:t>
                      </a:r>
                    </a:p>
                  </a:txBody>
                  <a:tcPr>
                    <a:solidFill>
                      <a:schemeClr val="bg2"/>
                    </a:solidFill>
                  </a:tcPr>
                </a:tc>
                <a:tc>
                  <a:txBody>
                    <a:bodyPr/>
                    <a:lstStyle/>
                    <a:p>
                      <a:pPr lvl="0">
                        <a:buNone/>
                      </a:pPr>
                      <a:r>
                        <a:rPr lang="en-US" sz="1600"/>
                        <a:t>Shapefile</a:t>
                      </a:r>
                    </a:p>
                  </a:txBody>
                  <a:tcPr>
                    <a:solidFill>
                      <a:schemeClr val="bg2"/>
                    </a:solidFill>
                  </a:tcPr>
                </a:tc>
                <a:tc>
                  <a:txBody>
                    <a:bodyPr/>
                    <a:lstStyle/>
                    <a:p>
                      <a:pPr lvl="0">
                        <a:buNone/>
                      </a:pPr>
                      <a:r>
                        <a:rPr lang="en-US" sz="1200" b="0" i="0" u="none" strike="noStrike" noProof="0">
                          <a:hlinkClick r:id="rId8"/>
                        </a:rPr>
                        <a:t>https://digimap.edina.ac.uk/environment</a:t>
                      </a:r>
                      <a:r>
                        <a:rPr lang="en-US" sz="1200" b="0" i="0" u="none" strike="noStrike" noProof="0"/>
                        <a:t> </a:t>
                      </a:r>
                      <a:endParaRPr lang="en-US" sz="1600"/>
                    </a:p>
                  </a:txBody>
                  <a:tcPr>
                    <a:solidFill>
                      <a:schemeClr val="bg2"/>
                    </a:solidFill>
                  </a:tcPr>
                </a:tc>
                <a:extLst>
                  <a:ext uri="{0D108BD9-81ED-4DB2-BD59-A6C34878D82A}">
                    <a16:rowId xmlns:a16="http://schemas.microsoft.com/office/drawing/2014/main" val="3022899743"/>
                  </a:ext>
                </a:extLst>
              </a:tr>
              <a:tr h="789386">
                <a:tc>
                  <a:txBody>
                    <a:bodyPr/>
                    <a:lstStyle/>
                    <a:p>
                      <a:r>
                        <a:rPr lang="en-US" sz="1600" b="1"/>
                        <a:t>Flood Risk Areas</a:t>
                      </a:r>
                    </a:p>
                  </a:txBody>
                  <a:tcPr>
                    <a:solidFill>
                      <a:schemeClr val="bg1">
                        <a:lumMod val="95000"/>
                      </a:schemeClr>
                    </a:solidFill>
                  </a:tcPr>
                </a:tc>
                <a:tc>
                  <a:txBody>
                    <a:bodyPr/>
                    <a:lstStyle/>
                    <a:p>
                      <a:r>
                        <a:rPr lang="en-US" sz="1600"/>
                        <a:t>Shapefile</a:t>
                      </a:r>
                    </a:p>
                  </a:txBody>
                  <a:tcPr>
                    <a:solidFill>
                      <a:schemeClr val="bg1">
                        <a:lumMod val="95000"/>
                      </a:schemeClr>
                    </a:solidFill>
                  </a:tcPr>
                </a:tc>
                <a:tc>
                  <a:txBody>
                    <a:bodyPr/>
                    <a:lstStyle/>
                    <a:p>
                      <a:pPr lvl="0">
                        <a:buNone/>
                      </a:pPr>
                      <a:r>
                        <a:rPr lang="en-GB" sz="1200" b="0" i="0" u="sng" strike="noStrike" noProof="0">
                          <a:latin typeface="Aptos"/>
                          <a:hlinkClick r:id="rId9"/>
                        </a:rPr>
                        <a:t>https://environment.data.gov.uk/explore/f3d63ec5-a21a-49fb-803a-0fa0fb7238b6?download=true</a:t>
                      </a:r>
                      <a:endParaRPr lang="en-US" sz="1200" b="0" i="0" u="none" strike="noStrike" noProof="0">
                        <a:latin typeface="Aptos"/>
                      </a:endParaRPr>
                    </a:p>
                  </a:txBody>
                  <a:tcPr>
                    <a:solidFill>
                      <a:schemeClr val="bg1">
                        <a:lumMod val="95000"/>
                      </a:schemeClr>
                    </a:solidFill>
                  </a:tcPr>
                </a:tc>
                <a:extLst>
                  <a:ext uri="{0D108BD9-81ED-4DB2-BD59-A6C34878D82A}">
                    <a16:rowId xmlns:a16="http://schemas.microsoft.com/office/drawing/2014/main" val="2052184541"/>
                  </a:ext>
                </a:extLst>
              </a:tr>
              <a:tr h="789386">
                <a:tc>
                  <a:txBody>
                    <a:bodyPr/>
                    <a:lstStyle/>
                    <a:p>
                      <a:r>
                        <a:rPr lang="en-US" sz="1600" b="1"/>
                        <a:t>Provisional Agricultural Land Classification</a:t>
                      </a:r>
                    </a:p>
                  </a:txBody>
                  <a:tcPr>
                    <a:solidFill>
                      <a:schemeClr val="bg2"/>
                    </a:solidFill>
                  </a:tcPr>
                </a:tc>
                <a:tc>
                  <a:txBody>
                    <a:bodyPr/>
                    <a:lstStyle/>
                    <a:p>
                      <a:r>
                        <a:rPr lang="en-US" sz="1600"/>
                        <a:t>Geopackage</a:t>
                      </a:r>
                      <a:endParaRPr lang="en-US" sz="1600" err="1"/>
                    </a:p>
                  </a:txBody>
                  <a:tcPr>
                    <a:solidFill>
                      <a:schemeClr val="bg2"/>
                    </a:solidFill>
                  </a:tcPr>
                </a:tc>
                <a:tc>
                  <a:txBody>
                    <a:bodyPr/>
                    <a:lstStyle/>
                    <a:p>
                      <a:pPr lvl="0">
                        <a:buNone/>
                      </a:pPr>
                      <a:r>
                        <a:rPr lang="en-GB" sz="1200" b="0" i="0" u="sng" strike="noStrike" noProof="0">
                          <a:latin typeface="Aptos"/>
                          <a:hlinkClick r:id="rId10"/>
                        </a:rPr>
                        <a:t>https://naturalengland-defra.opendata.arcgis.com/datasets/Defra::provisional-agricultural-land-classification-alc-england/about</a:t>
                      </a:r>
                      <a:endParaRPr lang="en-US" sz="1800" b="0" i="0" u="none" strike="noStrike" noProof="0">
                        <a:latin typeface="Aptos"/>
                      </a:endParaRPr>
                    </a:p>
                  </a:txBody>
                  <a:tcPr>
                    <a:solidFill>
                      <a:schemeClr val="bg2"/>
                    </a:solidFill>
                  </a:tcPr>
                </a:tc>
                <a:extLst>
                  <a:ext uri="{0D108BD9-81ED-4DB2-BD59-A6C34878D82A}">
                    <a16:rowId xmlns:a16="http://schemas.microsoft.com/office/drawing/2014/main" val="1152978256"/>
                  </a:ext>
                </a:extLst>
              </a:tr>
              <a:tr h="81410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1" i="0" u="none" strike="noStrike" kern="1200">
                          <a:solidFill>
                            <a:schemeClr val="dk1"/>
                          </a:solidFill>
                          <a:effectLst/>
                          <a:latin typeface="+mn-lt"/>
                          <a:ea typeface="+mn-ea"/>
                          <a:cs typeface="+mn-cs"/>
                        </a:rPr>
                        <a:t>Counties and Unitary Authorities (May 2023) Boundaries UK BGC</a:t>
                      </a:r>
                    </a:p>
                  </a:txBody>
                  <a:tcPr>
                    <a:solidFill>
                      <a:schemeClr val="bg1">
                        <a:lumMod val="95000"/>
                      </a:schemeClr>
                    </a:solidFill>
                  </a:tcPr>
                </a:tc>
                <a:tc>
                  <a:txBody>
                    <a:bodyPr/>
                    <a:lstStyle/>
                    <a:p>
                      <a:r>
                        <a:rPr lang="en-US" sz="1600"/>
                        <a:t>Shapefile</a:t>
                      </a:r>
                    </a:p>
                  </a:txBody>
                  <a:tcPr>
                    <a:solidFill>
                      <a:schemeClr val="bg1">
                        <a:lumMod val="95000"/>
                      </a:schemeClr>
                    </a:solidFill>
                  </a:tcPr>
                </a:tc>
                <a:tc>
                  <a:txBody>
                    <a:bodyPr/>
                    <a:lstStyle/>
                    <a:p>
                      <a:r>
                        <a:rPr lang="en-US" sz="1200">
                          <a:hlinkClick r:id="rId11"/>
                        </a:rPr>
                        <a:t>https://www.data.gov.uk/dataset/85228aec-fe0e-49bf-9455-df000d61e731/counties-and-unitary-authorities-may-2023-boundaries-uk-bgc</a:t>
                      </a:r>
                      <a:r>
                        <a:rPr lang="en-US" sz="1200"/>
                        <a:t> </a:t>
                      </a:r>
                    </a:p>
                  </a:txBody>
                  <a:tcPr>
                    <a:solidFill>
                      <a:schemeClr val="bg1">
                        <a:lumMod val="95000"/>
                      </a:schemeClr>
                    </a:solidFill>
                  </a:tcPr>
                </a:tc>
                <a:extLst>
                  <a:ext uri="{0D108BD9-81ED-4DB2-BD59-A6C34878D82A}">
                    <a16:rowId xmlns:a16="http://schemas.microsoft.com/office/drawing/2014/main" val="4199151164"/>
                  </a:ext>
                </a:extLst>
              </a:tr>
              <a:tr h="814106">
                <a:tc>
                  <a:txBody>
                    <a:bodyPr/>
                    <a:lstStyle/>
                    <a:p>
                      <a:pPr lvl="0" algn="l">
                        <a:lnSpc>
                          <a:spcPct val="100000"/>
                        </a:lnSpc>
                        <a:spcBef>
                          <a:spcPts val="0"/>
                        </a:spcBef>
                        <a:spcAft>
                          <a:spcPts val="0"/>
                        </a:spcAft>
                        <a:buNone/>
                      </a:pPr>
                      <a:r>
                        <a:rPr lang="en-GB" sz="1600" b="1"/>
                        <a:t>Inland Navigation in England and Wales before 1348</a:t>
                      </a:r>
                    </a:p>
                    <a:p>
                      <a:pPr marL="0" lvl="0" indent="0" algn="l" defTabSz="914400">
                        <a:lnSpc>
                          <a:spcPct val="100000"/>
                        </a:lnSpc>
                        <a:spcBef>
                          <a:spcPts val="0"/>
                        </a:spcBef>
                        <a:spcAft>
                          <a:spcPts val="0"/>
                        </a:spcAft>
                        <a:buNone/>
                        <a:tabLst/>
                        <a:defRPr/>
                      </a:pPr>
                      <a:endParaRPr lang="en-GB" sz="1600" b="1" i="0" u="none" strike="noStrike" kern="1200">
                        <a:solidFill>
                          <a:schemeClr val="dk1"/>
                        </a:solidFill>
                        <a:effectLst/>
                        <a:latin typeface="+mn-lt"/>
                        <a:ea typeface="+mn-ea"/>
                        <a:cs typeface="+mn-cs"/>
                      </a:endParaRPr>
                    </a:p>
                  </a:txBody>
                  <a:tcPr>
                    <a:solidFill>
                      <a:schemeClr val="bg2"/>
                    </a:solidFill>
                  </a:tcPr>
                </a:tc>
                <a:tc>
                  <a:txBody>
                    <a:bodyPr/>
                    <a:lstStyle/>
                    <a:p>
                      <a:pPr lvl="0">
                        <a:buNone/>
                      </a:pPr>
                      <a:r>
                        <a:rPr lang="en-US" sz="1600"/>
                        <a:t>Shapefile</a:t>
                      </a:r>
                    </a:p>
                  </a:txBody>
                  <a:tcPr>
                    <a:solidFill>
                      <a:schemeClr val="bg2"/>
                    </a:solidFill>
                  </a:tcPr>
                </a:tc>
                <a:tc>
                  <a:txBody>
                    <a:bodyPr/>
                    <a:lstStyle/>
                    <a:p>
                      <a:pPr lvl="0">
                        <a:buNone/>
                      </a:pPr>
                      <a:r>
                        <a:rPr lang="en-US" sz="1200" b="0" i="0" u="none" strike="noStrike" noProof="0">
                          <a:latin typeface="Aptos"/>
                          <a:hlinkClick r:id="rId12"/>
                        </a:rPr>
                        <a:t>https://archaeologydataservice.ac.uk/archives/collections/view/1003427/downloads.cfm?archive=GIS</a:t>
                      </a:r>
                      <a:endParaRPr lang="en-US" sz="1200" b="0" i="0" u="none" strike="noStrike" noProof="0">
                        <a:latin typeface="Aptos"/>
                      </a:endParaRPr>
                    </a:p>
                  </a:txBody>
                  <a:tcPr>
                    <a:solidFill>
                      <a:schemeClr val="bg2"/>
                    </a:solidFill>
                  </a:tcPr>
                </a:tc>
                <a:extLst>
                  <a:ext uri="{0D108BD9-81ED-4DB2-BD59-A6C34878D82A}">
                    <a16:rowId xmlns:a16="http://schemas.microsoft.com/office/drawing/2014/main" val="2910659864"/>
                  </a:ext>
                </a:extLst>
              </a:tr>
              <a:tr h="356844">
                <a:tc>
                  <a:txBody>
                    <a:bodyPr/>
                    <a:lstStyle/>
                    <a:p>
                      <a:pPr marL="0" lvl="0" indent="0" algn="l" defTabSz="914400">
                        <a:lnSpc>
                          <a:spcPct val="100000"/>
                        </a:lnSpc>
                        <a:spcBef>
                          <a:spcPts val="0"/>
                        </a:spcBef>
                        <a:spcAft>
                          <a:spcPts val="0"/>
                        </a:spcAft>
                        <a:buNone/>
                        <a:tabLst/>
                        <a:defRPr/>
                      </a:pPr>
                      <a:r>
                        <a:rPr lang="en-GB" sz="1600" b="1" i="0" u="none" strike="noStrike" kern="1200">
                          <a:solidFill>
                            <a:schemeClr val="dk1"/>
                          </a:solidFill>
                          <a:effectLst/>
                          <a:latin typeface="+mn-lt"/>
                          <a:ea typeface="+mn-ea"/>
                          <a:cs typeface="+mn-cs"/>
                        </a:rPr>
                        <a:t>LIDAR</a:t>
                      </a:r>
                    </a:p>
                  </a:txBody>
                  <a:tcPr>
                    <a:solidFill>
                      <a:schemeClr val="bg2"/>
                    </a:solidFill>
                  </a:tcPr>
                </a:tc>
                <a:tc>
                  <a:txBody>
                    <a:bodyPr/>
                    <a:lstStyle/>
                    <a:p>
                      <a:pPr lvl="0">
                        <a:buNone/>
                      </a:pPr>
                      <a:r>
                        <a:rPr lang="en-US" sz="1600"/>
                        <a:t>TIF</a:t>
                      </a:r>
                    </a:p>
                  </a:txBody>
                  <a:tcPr>
                    <a:solidFill>
                      <a:schemeClr val="bg2"/>
                    </a:solidFill>
                  </a:tcPr>
                </a:tc>
                <a:tc>
                  <a:txBody>
                    <a:bodyPr/>
                    <a:lstStyle/>
                    <a:p>
                      <a:pPr lvl="0">
                        <a:buNone/>
                      </a:pPr>
                      <a:r>
                        <a:rPr lang="en-US" sz="1200" b="0" i="0" u="none" strike="noStrike" noProof="0">
                          <a:latin typeface="+mn-lt"/>
                          <a:hlinkClick r:id="rId13"/>
                        </a:rPr>
                        <a:t>https://digimap.edina.ac.uk/lidar</a:t>
                      </a:r>
                      <a:r>
                        <a:rPr lang="en-US" sz="1200" b="0" i="0" u="none" strike="noStrike" noProof="0">
                          <a:latin typeface="+mn-lt"/>
                        </a:rPr>
                        <a:t> </a:t>
                      </a:r>
                      <a:endParaRPr lang="en-US" sz="1200" b="0" i="0" u="none" strike="noStrike" noProof="0">
                        <a:latin typeface="Aptos"/>
                      </a:endParaRPr>
                    </a:p>
                  </a:txBody>
                  <a:tcPr>
                    <a:solidFill>
                      <a:schemeClr val="bg2"/>
                    </a:solidFill>
                  </a:tcPr>
                </a:tc>
                <a:extLst>
                  <a:ext uri="{0D108BD9-81ED-4DB2-BD59-A6C34878D82A}">
                    <a16:rowId xmlns:a16="http://schemas.microsoft.com/office/drawing/2014/main" val="3444818852"/>
                  </a:ext>
                </a:extLst>
              </a:tr>
            </a:tbl>
          </a:graphicData>
        </a:graphic>
      </p:graphicFrame>
      <p:pic>
        <p:nvPicPr>
          <p:cNvPr id="8" name="Content Placeholder 8" descr="Rubber duck outline">
            <a:extLst>
              <a:ext uri="{FF2B5EF4-FFF2-40B4-BE49-F238E27FC236}">
                <a16:creationId xmlns:a16="http://schemas.microsoft.com/office/drawing/2014/main" id="{76AB97A1-F7F0-D32F-B5D3-4EA87661DA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3840000">
            <a:off x="10977448" y="421603"/>
            <a:ext cx="488577" cy="522195"/>
          </a:xfrm>
          <a:prstGeom prst="rect">
            <a:avLst/>
          </a:prstGeom>
        </p:spPr>
      </p:pic>
    </p:spTree>
    <p:extLst>
      <p:ext uri="{BB962C8B-B14F-4D97-AF65-F5344CB8AC3E}">
        <p14:creationId xmlns:p14="http://schemas.microsoft.com/office/powerpoint/2010/main" val="2879274980"/>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16D0-3B8F-6119-9EFC-FA9A7C4221D1}"/>
              </a:ext>
            </a:extLst>
          </p:cNvPr>
          <p:cNvSpPr>
            <a:spLocks noGrp="1"/>
          </p:cNvSpPr>
          <p:nvPr>
            <p:ph type="title"/>
          </p:nvPr>
        </p:nvSpPr>
        <p:spPr/>
        <p:txBody>
          <a:bodyPr/>
          <a:lstStyle/>
          <a:p>
            <a:r>
              <a:rPr lang="en-GB" b="1"/>
              <a:t>METHODS</a:t>
            </a:r>
          </a:p>
        </p:txBody>
      </p:sp>
      <p:sp>
        <p:nvSpPr>
          <p:cNvPr id="5" name="Freeform 3">
            <a:extLst>
              <a:ext uri="{FF2B5EF4-FFF2-40B4-BE49-F238E27FC236}">
                <a16:creationId xmlns:a16="http://schemas.microsoft.com/office/drawing/2014/main" id="{A5D54D96-440C-0421-3F5B-2862E67D2298}"/>
              </a:ext>
            </a:extLst>
          </p:cNvPr>
          <p:cNvSpPr/>
          <p:nvPr/>
        </p:nvSpPr>
        <p:spPr>
          <a:xfrm flipH="1">
            <a:off x="-1300477" y="4990333"/>
            <a:ext cx="6045469" cy="7621922"/>
          </a:xfrm>
          <a:custGeom>
            <a:avLst/>
            <a:gdLst/>
            <a:ahLst/>
            <a:cxnLst/>
            <a:rect l="l" t="t" r="r" b="b"/>
            <a:pathLst>
              <a:path w="8383905" h="10287000">
                <a:moveTo>
                  <a:pt x="8383905" y="0"/>
                </a:moveTo>
                <a:lnTo>
                  <a:pt x="0" y="0"/>
                </a:lnTo>
                <a:lnTo>
                  <a:pt x="0" y="10287000"/>
                </a:lnTo>
                <a:lnTo>
                  <a:pt x="8383905" y="10287000"/>
                </a:lnTo>
                <a:lnTo>
                  <a:pt x="8383905"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6" name="Content Placeholder 8" descr="Rubber duck outline">
            <a:extLst>
              <a:ext uri="{FF2B5EF4-FFF2-40B4-BE49-F238E27FC236}">
                <a16:creationId xmlns:a16="http://schemas.microsoft.com/office/drawing/2014/main" id="{825ADD0D-0DBC-B8E6-360C-83820994B0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920000">
            <a:off x="1816240" y="5884597"/>
            <a:ext cx="488577" cy="522195"/>
          </a:xfrm>
          <a:prstGeom prst="rect">
            <a:avLst/>
          </a:prstGeom>
        </p:spPr>
      </p:pic>
      <p:sp>
        <p:nvSpPr>
          <p:cNvPr id="7" name="ZoneTexte 6">
            <a:extLst>
              <a:ext uri="{FF2B5EF4-FFF2-40B4-BE49-F238E27FC236}">
                <a16:creationId xmlns:a16="http://schemas.microsoft.com/office/drawing/2014/main" id="{EB06FAD5-4B17-DBEB-F7B3-DE23BAB8E140}"/>
              </a:ext>
            </a:extLst>
          </p:cNvPr>
          <p:cNvSpPr txBox="1"/>
          <p:nvPr/>
        </p:nvSpPr>
        <p:spPr>
          <a:xfrm>
            <a:off x="5624945" y="320020"/>
            <a:ext cx="656705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b="1" err="1">
                <a:latin typeface="Aptos Display"/>
              </a:rPr>
              <a:t>Watercourses</a:t>
            </a:r>
            <a:r>
              <a:rPr lang="fr-FR" sz="2000" b="1">
                <a:latin typeface="Aptos Display"/>
              </a:rPr>
              <a:t> </a:t>
            </a:r>
            <a:r>
              <a:rPr lang="fr-FR" sz="2000" b="1" err="1">
                <a:latin typeface="Aptos Display"/>
              </a:rPr>
              <a:t>Definition</a:t>
            </a:r>
            <a:r>
              <a:rPr lang="fr-FR" sz="2000" b="1">
                <a:latin typeface="Aptos Display"/>
              </a:rPr>
              <a:t>: </a:t>
            </a:r>
            <a:r>
              <a:rPr lang="fr-FR" sz="2000">
                <a:solidFill>
                  <a:srgbClr val="1B1B29"/>
                </a:solidFill>
                <a:latin typeface="Aptos Display"/>
                <a:ea typeface="+mn-lt"/>
                <a:cs typeface="+mn-lt"/>
              </a:rPr>
              <a:t>Lines </a:t>
            </a:r>
            <a:r>
              <a:rPr lang="fr-FR" sz="2000" err="1">
                <a:solidFill>
                  <a:srgbClr val="1B1B29"/>
                </a:solidFill>
                <a:latin typeface="Aptos Display"/>
                <a:ea typeface="+mn-lt"/>
                <a:cs typeface="+mn-lt"/>
              </a:rPr>
              <a:t>representing</a:t>
            </a:r>
            <a:r>
              <a:rPr lang="fr-FR" sz="2000">
                <a:solidFill>
                  <a:srgbClr val="1B1B29"/>
                </a:solidFill>
                <a:latin typeface="Aptos Display"/>
                <a:ea typeface="+mn-lt"/>
                <a:cs typeface="+mn-lt"/>
              </a:rPr>
              <a:t> </a:t>
            </a:r>
            <a:r>
              <a:rPr lang="fr-FR" sz="2000" err="1">
                <a:solidFill>
                  <a:srgbClr val="1B1B29"/>
                </a:solidFill>
                <a:latin typeface="Aptos Display"/>
                <a:ea typeface="+mn-lt"/>
                <a:cs typeface="+mn-lt"/>
              </a:rPr>
              <a:t>rivers</a:t>
            </a:r>
            <a:r>
              <a:rPr lang="fr-FR" sz="2000">
                <a:solidFill>
                  <a:srgbClr val="1B1B29"/>
                </a:solidFill>
                <a:latin typeface="Aptos Display"/>
                <a:ea typeface="+mn-lt"/>
                <a:cs typeface="+mn-lt"/>
              </a:rPr>
              <a:t>, </a:t>
            </a:r>
            <a:r>
              <a:rPr lang="fr-FR" sz="2000" err="1">
                <a:solidFill>
                  <a:srgbClr val="1B1B29"/>
                </a:solidFill>
                <a:latin typeface="Aptos Display"/>
                <a:ea typeface="+mn-lt"/>
                <a:cs typeface="+mn-lt"/>
              </a:rPr>
              <a:t>canals</a:t>
            </a:r>
            <a:r>
              <a:rPr lang="fr-FR" sz="2000">
                <a:solidFill>
                  <a:srgbClr val="1B1B29"/>
                </a:solidFill>
                <a:latin typeface="Aptos Display"/>
                <a:ea typeface="+mn-lt"/>
                <a:cs typeface="+mn-lt"/>
              </a:rPr>
              <a:t>, drains and </a:t>
            </a:r>
            <a:r>
              <a:rPr lang="fr-FR" sz="2000" err="1">
                <a:solidFill>
                  <a:srgbClr val="1B1B29"/>
                </a:solidFill>
                <a:latin typeface="Aptos Display"/>
                <a:ea typeface="+mn-lt"/>
                <a:cs typeface="+mn-lt"/>
              </a:rPr>
              <a:t>other</a:t>
            </a:r>
            <a:r>
              <a:rPr lang="fr-FR" sz="2000">
                <a:solidFill>
                  <a:srgbClr val="1B1B29"/>
                </a:solidFill>
                <a:latin typeface="Aptos Display"/>
                <a:ea typeface="+mn-lt"/>
                <a:cs typeface="+mn-lt"/>
              </a:rPr>
              <a:t> </a:t>
            </a:r>
            <a:r>
              <a:rPr lang="fr-FR" sz="2000" err="1">
                <a:solidFill>
                  <a:srgbClr val="1B1B29"/>
                </a:solidFill>
                <a:latin typeface="Aptos Display"/>
                <a:ea typeface="+mn-lt"/>
                <a:cs typeface="+mn-lt"/>
              </a:rPr>
              <a:t>linear</a:t>
            </a:r>
            <a:r>
              <a:rPr lang="fr-FR" sz="2000">
                <a:solidFill>
                  <a:srgbClr val="1B1B29"/>
                </a:solidFill>
                <a:latin typeface="Aptos Display"/>
                <a:ea typeface="+mn-lt"/>
                <a:cs typeface="+mn-lt"/>
              </a:rPr>
              <a:t> bodies of water</a:t>
            </a:r>
            <a:endParaRPr lang="fr-FR" sz="2000">
              <a:latin typeface="Aptos Display"/>
              <a:ea typeface="+mn-lt"/>
              <a:cs typeface="+mn-lt"/>
            </a:endParaRPr>
          </a:p>
        </p:txBody>
      </p:sp>
      <p:pic>
        <p:nvPicPr>
          <p:cNvPr id="3" name="Picture 2">
            <a:extLst>
              <a:ext uri="{FF2B5EF4-FFF2-40B4-BE49-F238E27FC236}">
                <a16:creationId xmlns:a16="http://schemas.microsoft.com/office/drawing/2014/main" id="{954378C7-A375-01D1-CDD9-CB72CF4D7D83}"/>
              </a:ext>
            </a:extLst>
          </p:cNvPr>
          <p:cNvPicPr>
            <a:picLocks noChangeAspect="1"/>
          </p:cNvPicPr>
          <p:nvPr/>
        </p:nvPicPr>
        <p:blipFill>
          <a:blip r:embed="rId7"/>
          <a:stretch>
            <a:fillRect/>
          </a:stretch>
        </p:blipFill>
        <p:spPr>
          <a:xfrm>
            <a:off x="942374" y="1462892"/>
            <a:ext cx="9879924" cy="4221330"/>
          </a:xfrm>
          <a:prstGeom prst="rect">
            <a:avLst/>
          </a:prstGeom>
          <a:ln>
            <a:noFill/>
          </a:ln>
        </p:spPr>
      </p:pic>
    </p:spTree>
    <p:extLst>
      <p:ext uri="{BB962C8B-B14F-4D97-AF65-F5344CB8AC3E}">
        <p14:creationId xmlns:p14="http://schemas.microsoft.com/office/powerpoint/2010/main" val="2346083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3">
            <a:extLst>
              <a:ext uri="{FF2B5EF4-FFF2-40B4-BE49-F238E27FC236}">
                <a16:creationId xmlns:a16="http://schemas.microsoft.com/office/drawing/2014/main" id="{B27290ED-160F-300A-8F17-81CB84CD325C}"/>
              </a:ext>
            </a:extLst>
          </p:cNvPr>
          <p:cNvSpPr>
            <a:spLocks noChangeAspect="1"/>
          </p:cNvSpPr>
          <p:nvPr/>
        </p:nvSpPr>
        <p:spPr>
          <a:xfrm flipH="1">
            <a:off x="5854330" y="-720188"/>
            <a:ext cx="7744013" cy="7575742"/>
          </a:xfrm>
          <a:custGeom>
            <a:avLst/>
            <a:gdLst/>
            <a:ahLst/>
            <a:cxnLst/>
            <a:rect l="l" t="t" r="r" b="b"/>
            <a:pathLst>
              <a:path w="8383905" h="10287000">
                <a:moveTo>
                  <a:pt x="8383905" y="0"/>
                </a:moveTo>
                <a:lnTo>
                  <a:pt x="0" y="0"/>
                </a:lnTo>
                <a:lnTo>
                  <a:pt x="0" y="10287000"/>
                </a:lnTo>
                <a:lnTo>
                  <a:pt x="8383905" y="10287000"/>
                </a:lnTo>
                <a:lnTo>
                  <a:pt x="8383905" y="0"/>
                </a:lnTo>
                <a:close/>
              </a:path>
            </a:pathLst>
          </a:custGeom>
          <a:blipFill>
            <a:blip r:embed="rId2">
              <a:extLst>
                <a:ext uri="{96DAC541-7B7A-43D3-8B79-37D633B846F1}">
                  <asvg:svgBlip xmlns:asvg="http://schemas.microsoft.com/office/drawing/2016/SVG/main" r:embed="rId3"/>
                </a:ext>
              </a:extLst>
            </a:blip>
            <a:stretch>
              <a:fillRect/>
            </a:stretch>
          </a:blipFill>
          <a:effectLst/>
        </p:spPr>
        <p:txBody>
          <a:bodyPr/>
          <a:lstStyle/>
          <a:p>
            <a:endParaRPr lang="en-US"/>
          </a:p>
        </p:txBody>
      </p:sp>
      <p:pic>
        <p:nvPicPr>
          <p:cNvPr id="4" name="Image 3" descr="Une image contenant texte, carte&#10;&#10;Le contenu généré par l’IA peut être incorrect.">
            <a:extLst>
              <a:ext uri="{FF2B5EF4-FFF2-40B4-BE49-F238E27FC236}">
                <a16:creationId xmlns:a16="http://schemas.microsoft.com/office/drawing/2014/main" id="{9179C415-C24F-43A4-0154-043321E874AF}"/>
              </a:ext>
            </a:extLst>
          </p:cNvPr>
          <p:cNvPicPr>
            <a:picLocks noChangeAspect="1"/>
          </p:cNvPicPr>
          <p:nvPr/>
        </p:nvPicPr>
        <p:blipFill>
          <a:blip r:embed="rId4"/>
          <a:stretch>
            <a:fillRect/>
          </a:stretch>
        </p:blipFill>
        <p:spPr>
          <a:xfrm>
            <a:off x="352177" y="1257905"/>
            <a:ext cx="2761242" cy="2784662"/>
          </a:xfrm>
          <a:prstGeom prst="rect">
            <a:avLst/>
          </a:prstGeom>
          <a:ln>
            <a:noFill/>
          </a:ln>
        </p:spPr>
      </p:pic>
      <p:sp>
        <p:nvSpPr>
          <p:cNvPr id="15" name="Rectangle 14">
            <a:extLst>
              <a:ext uri="{FF2B5EF4-FFF2-40B4-BE49-F238E27FC236}">
                <a16:creationId xmlns:a16="http://schemas.microsoft.com/office/drawing/2014/main" id="{EFEBC449-EE25-1B69-DA5B-2EF71D70CA82}"/>
              </a:ext>
            </a:extLst>
          </p:cNvPr>
          <p:cNvSpPr/>
          <p:nvPr/>
        </p:nvSpPr>
        <p:spPr>
          <a:xfrm>
            <a:off x="6988848" y="1724123"/>
            <a:ext cx="6311514" cy="54571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descr="Une image contenant carte, texte&#10;&#10;Le contenu généré par l’IA peut être incorrect.">
            <a:extLst>
              <a:ext uri="{FF2B5EF4-FFF2-40B4-BE49-F238E27FC236}">
                <a16:creationId xmlns:a16="http://schemas.microsoft.com/office/drawing/2014/main" id="{C5A08F91-11F7-B46E-BBBD-642068EDB96B}"/>
              </a:ext>
            </a:extLst>
          </p:cNvPr>
          <p:cNvPicPr>
            <a:picLocks noChangeAspect="1"/>
          </p:cNvPicPr>
          <p:nvPr/>
        </p:nvPicPr>
        <p:blipFill>
          <a:blip r:embed="rId5"/>
          <a:stretch>
            <a:fillRect/>
          </a:stretch>
        </p:blipFill>
        <p:spPr>
          <a:xfrm>
            <a:off x="3110727" y="1251857"/>
            <a:ext cx="2738831" cy="2779058"/>
          </a:xfrm>
          <a:prstGeom prst="rect">
            <a:avLst/>
          </a:prstGeom>
          <a:ln>
            <a:noFill/>
          </a:ln>
        </p:spPr>
      </p:pic>
      <p:pic>
        <p:nvPicPr>
          <p:cNvPr id="6" name="Image 5">
            <a:extLst>
              <a:ext uri="{FF2B5EF4-FFF2-40B4-BE49-F238E27FC236}">
                <a16:creationId xmlns:a16="http://schemas.microsoft.com/office/drawing/2014/main" id="{896F439D-31C9-165D-6622-16D23926265F}"/>
              </a:ext>
            </a:extLst>
          </p:cNvPr>
          <p:cNvPicPr>
            <a:picLocks noChangeAspect="1"/>
          </p:cNvPicPr>
          <p:nvPr/>
        </p:nvPicPr>
        <p:blipFill>
          <a:blip r:embed="rId6"/>
          <a:stretch>
            <a:fillRect/>
          </a:stretch>
        </p:blipFill>
        <p:spPr>
          <a:xfrm>
            <a:off x="351538" y="4055541"/>
            <a:ext cx="2761242" cy="2779059"/>
          </a:xfrm>
          <a:prstGeom prst="rect">
            <a:avLst/>
          </a:prstGeom>
          <a:ln>
            <a:noFill/>
          </a:ln>
        </p:spPr>
      </p:pic>
      <p:pic>
        <p:nvPicPr>
          <p:cNvPr id="7" name="Image 6" descr="Une image contenant carte, texte&#10;&#10;Le contenu généré par l’IA peut être incorrect.">
            <a:extLst>
              <a:ext uri="{FF2B5EF4-FFF2-40B4-BE49-F238E27FC236}">
                <a16:creationId xmlns:a16="http://schemas.microsoft.com/office/drawing/2014/main" id="{3A114708-C327-3466-94F2-F25E7D2F2D4F}"/>
              </a:ext>
            </a:extLst>
          </p:cNvPr>
          <p:cNvPicPr>
            <a:picLocks noChangeAspect="1"/>
          </p:cNvPicPr>
          <p:nvPr/>
        </p:nvPicPr>
        <p:blipFill>
          <a:blip r:embed="rId7"/>
          <a:stretch>
            <a:fillRect/>
          </a:stretch>
        </p:blipFill>
        <p:spPr>
          <a:xfrm>
            <a:off x="3113362" y="4059327"/>
            <a:ext cx="2772448" cy="2767853"/>
          </a:xfrm>
          <a:prstGeom prst="rect">
            <a:avLst/>
          </a:prstGeom>
          <a:ln>
            <a:noFill/>
          </a:ln>
        </p:spPr>
      </p:pic>
      <p:pic>
        <p:nvPicPr>
          <p:cNvPr id="8" name="Image 7" descr="Une image contenant carte, texte&#10;&#10;Le contenu généré par l’IA peut être incorrect.">
            <a:extLst>
              <a:ext uri="{FF2B5EF4-FFF2-40B4-BE49-F238E27FC236}">
                <a16:creationId xmlns:a16="http://schemas.microsoft.com/office/drawing/2014/main" id="{3CFDC8EA-41BC-E114-7FC2-3490B5EED27E}"/>
              </a:ext>
            </a:extLst>
          </p:cNvPr>
          <p:cNvPicPr>
            <a:picLocks noChangeAspect="1"/>
          </p:cNvPicPr>
          <p:nvPr/>
        </p:nvPicPr>
        <p:blipFill>
          <a:blip r:embed="rId8"/>
          <a:stretch>
            <a:fillRect/>
          </a:stretch>
        </p:blipFill>
        <p:spPr>
          <a:xfrm>
            <a:off x="5884169" y="4061154"/>
            <a:ext cx="2755640" cy="2784663"/>
          </a:xfrm>
          <a:prstGeom prst="rect">
            <a:avLst/>
          </a:prstGeom>
          <a:ln>
            <a:noFill/>
          </a:ln>
        </p:spPr>
      </p:pic>
      <p:pic>
        <p:nvPicPr>
          <p:cNvPr id="9" name="Image 8" descr="Une image contenant carte, texte&#10;&#10;Le contenu généré par l’IA peut être incorrect.">
            <a:extLst>
              <a:ext uri="{FF2B5EF4-FFF2-40B4-BE49-F238E27FC236}">
                <a16:creationId xmlns:a16="http://schemas.microsoft.com/office/drawing/2014/main" id="{2B0681BE-801C-FEAC-1845-C930AC20BBE7}"/>
              </a:ext>
            </a:extLst>
          </p:cNvPr>
          <p:cNvPicPr>
            <a:picLocks noChangeAspect="1"/>
          </p:cNvPicPr>
          <p:nvPr/>
        </p:nvPicPr>
        <p:blipFill>
          <a:blip r:embed="rId9"/>
          <a:stretch>
            <a:fillRect/>
          </a:stretch>
        </p:blipFill>
        <p:spPr>
          <a:xfrm>
            <a:off x="8631480" y="4055107"/>
            <a:ext cx="2755639" cy="2779058"/>
          </a:xfrm>
          <a:prstGeom prst="rect">
            <a:avLst/>
          </a:prstGeom>
          <a:ln>
            <a:noFill/>
          </a:ln>
        </p:spPr>
      </p:pic>
      <p:pic>
        <p:nvPicPr>
          <p:cNvPr id="10" name="Image 9" descr="Une image contenant carte, texte&#10;&#10;Le contenu généré par l’IA peut être incorrect.">
            <a:extLst>
              <a:ext uri="{FF2B5EF4-FFF2-40B4-BE49-F238E27FC236}">
                <a16:creationId xmlns:a16="http://schemas.microsoft.com/office/drawing/2014/main" id="{E2D50917-50E3-F10E-5059-5566CAF26BDE}"/>
              </a:ext>
            </a:extLst>
          </p:cNvPr>
          <p:cNvPicPr>
            <a:picLocks noChangeAspect="1"/>
          </p:cNvPicPr>
          <p:nvPr/>
        </p:nvPicPr>
        <p:blipFill>
          <a:blip r:embed="rId10"/>
          <a:stretch>
            <a:fillRect/>
          </a:stretch>
        </p:blipFill>
        <p:spPr>
          <a:xfrm>
            <a:off x="8633861" y="1268073"/>
            <a:ext cx="2778052" cy="2795868"/>
          </a:xfrm>
          <a:prstGeom prst="rect">
            <a:avLst/>
          </a:prstGeom>
          <a:ln>
            <a:noFill/>
          </a:ln>
        </p:spPr>
      </p:pic>
      <p:pic>
        <p:nvPicPr>
          <p:cNvPr id="11" name="Image 10" descr="Une image contenant carte, texte&#10;&#10;Le contenu généré par l’IA peut être incorrect.">
            <a:extLst>
              <a:ext uri="{FF2B5EF4-FFF2-40B4-BE49-F238E27FC236}">
                <a16:creationId xmlns:a16="http://schemas.microsoft.com/office/drawing/2014/main" id="{E3A95CA0-9EC0-3996-7F16-F8D868968646}"/>
              </a:ext>
            </a:extLst>
          </p:cNvPr>
          <p:cNvPicPr>
            <a:picLocks noChangeAspect="1"/>
          </p:cNvPicPr>
          <p:nvPr/>
        </p:nvPicPr>
        <p:blipFill>
          <a:blip r:embed="rId11"/>
          <a:stretch>
            <a:fillRect/>
          </a:stretch>
        </p:blipFill>
        <p:spPr>
          <a:xfrm>
            <a:off x="5882864" y="1246254"/>
            <a:ext cx="2754038" cy="2789305"/>
          </a:xfrm>
          <a:prstGeom prst="rect">
            <a:avLst/>
          </a:prstGeom>
          <a:ln>
            <a:noFill/>
          </a:ln>
        </p:spPr>
      </p:pic>
      <p:sp>
        <p:nvSpPr>
          <p:cNvPr id="3" name="Title 1">
            <a:extLst>
              <a:ext uri="{FF2B5EF4-FFF2-40B4-BE49-F238E27FC236}">
                <a16:creationId xmlns:a16="http://schemas.microsoft.com/office/drawing/2014/main" id="{C748845D-064E-F7E1-6D4E-EA9664FF2D09}"/>
              </a:ext>
            </a:extLst>
          </p:cNvPr>
          <p:cNvSpPr>
            <a:spLocks noGrp="1"/>
          </p:cNvSpPr>
          <p:nvPr>
            <p:ph type="title"/>
          </p:nvPr>
        </p:nvSpPr>
        <p:spPr>
          <a:xfrm>
            <a:off x="351817" y="338"/>
            <a:ext cx="10515600" cy="1325563"/>
          </a:xfrm>
        </p:spPr>
        <p:txBody>
          <a:bodyPr/>
          <a:lstStyle/>
          <a:p>
            <a:r>
              <a:rPr lang="en-GB" b="1"/>
              <a:t>SELECTION CRITERIA</a:t>
            </a:r>
          </a:p>
        </p:txBody>
      </p:sp>
      <p:pic>
        <p:nvPicPr>
          <p:cNvPr id="17" name="Content Placeholder 8" descr="Rubber duck outline">
            <a:extLst>
              <a:ext uri="{FF2B5EF4-FFF2-40B4-BE49-F238E27FC236}">
                <a16:creationId xmlns:a16="http://schemas.microsoft.com/office/drawing/2014/main" id="{AC491833-AE69-28E7-5077-15CB4C2582E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260000">
            <a:off x="9160963" y="206087"/>
            <a:ext cx="488577" cy="522195"/>
          </a:xfrm>
          <a:prstGeom prst="rect">
            <a:avLst/>
          </a:prstGeom>
        </p:spPr>
      </p:pic>
    </p:spTree>
    <p:extLst>
      <p:ext uri="{BB962C8B-B14F-4D97-AF65-F5344CB8AC3E}">
        <p14:creationId xmlns:p14="http://schemas.microsoft.com/office/powerpoint/2010/main" val="1646074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carte&#10;&#10;Le contenu généré par l’IA peut être incorrect.">
            <a:extLst>
              <a:ext uri="{FF2B5EF4-FFF2-40B4-BE49-F238E27FC236}">
                <a16:creationId xmlns:a16="http://schemas.microsoft.com/office/drawing/2014/main" id="{1A3CFC22-28F3-DF6E-D6C3-51B37B02DBA9}"/>
              </a:ext>
            </a:extLst>
          </p:cNvPr>
          <p:cNvPicPr>
            <a:picLocks noChangeAspect="1"/>
          </p:cNvPicPr>
          <p:nvPr/>
        </p:nvPicPr>
        <p:blipFill>
          <a:blip r:embed="rId2"/>
          <a:stretch>
            <a:fillRect/>
          </a:stretch>
        </p:blipFill>
        <p:spPr>
          <a:xfrm>
            <a:off x="5686289" y="445874"/>
            <a:ext cx="5911518" cy="5956905"/>
          </a:xfrm>
          <a:prstGeom prst="rect">
            <a:avLst/>
          </a:prstGeom>
          <a:ln w="57150">
            <a:solidFill>
              <a:srgbClr val="0070C0"/>
            </a:solidFill>
          </a:ln>
        </p:spPr>
      </p:pic>
      <p:sp>
        <p:nvSpPr>
          <p:cNvPr id="10" name="Title 1">
            <a:extLst>
              <a:ext uri="{FF2B5EF4-FFF2-40B4-BE49-F238E27FC236}">
                <a16:creationId xmlns:a16="http://schemas.microsoft.com/office/drawing/2014/main" id="{9DD46F9A-2356-1B5F-4E6C-5C6ABF9C851F}"/>
              </a:ext>
            </a:extLst>
          </p:cNvPr>
          <p:cNvSpPr>
            <a:spLocks noGrp="1"/>
          </p:cNvSpPr>
          <p:nvPr>
            <p:ph type="title"/>
          </p:nvPr>
        </p:nvSpPr>
        <p:spPr>
          <a:xfrm>
            <a:off x="148821" y="228027"/>
            <a:ext cx="10515600" cy="1325563"/>
          </a:xfrm>
        </p:spPr>
        <p:txBody>
          <a:bodyPr/>
          <a:lstStyle/>
          <a:p>
            <a:r>
              <a:rPr lang="en-GB" b="1"/>
              <a:t>SELECTION PROCESS</a:t>
            </a:r>
          </a:p>
        </p:txBody>
      </p:sp>
      <p:sp>
        <p:nvSpPr>
          <p:cNvPr id="11" name="ZoneTexte 10">
            <a:extLst>
              <a:ext uri="{FF2B5EF4-FFF2-40B4-BE49-F238E27FC236}">
                <a16:creationId xmlns:a16="http://schemas.microsoft.com/office/drawing/2014/main" id="{A74FB6E5-9B23-4326-F8DB-E2A12D0D5968}"/>
              </a:ext>
            </a:extLst>
          </p:cNvPr>
          <p:cNvSpPr txBox="1"/>
          <p:nvPr/>
        </p:nvSpPr>
        <p:spPr>
          <a:xfrm>
            <a:off x="290057" y="1351508"/>
            <a:ext cx="5221625"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a:latin typeface="Aptos"/>
                <a:ea typeface="+mn-lt"/>
                <a:cs typeface="+mn-lt"/>
              </a:rPr>
              <a:t>Watercourses </a:t>
            </a:r>
            <a:r>
              <a:rPr lang="fr-FR" sz="2400" err="1">
                <a:latin typeface="Aptos"/>
                <a:ea typeface="+mn-lt"/>
                <a:cs typeface="+mn-lt"/>
              </a:rPr>
              <a:t>were</a:t>
            </a:r>
            <a:r>
              <a:rPr lang="fr-FR" sz="2400">
                <a:latin typeface="Aptos"/>
                <a:ea typeface="+mn-lt"/>
                <a:cs typeface="+mn-lt"/>
              </a:rPr>
              <a:t> </a:t>
            </a:r>
            <a:r>
              <a:rPr lang="fr-FR" sz="2400" err="1">
                <a:latin typeface="Aptos"/>
                <a:ea typeface="+mn-lt"/>
                <a:cs typeface="+mn-lt"/>
              </a:rPr>
              <a:t>eliminated</a:t>
            </a:r>
            <a:r>
              <a:rPr lang="fr-FR" sz="2400">
                <a:latin typeface="Aptos"/>
                <a:ea typeface="+mn-lt"/>
                <a:cs typeface="+mn-lt"/>
              </a:rPr>
              <a:t> </a:t>
            </a:r>
            <a:r>
              <a:rPr lang="fr-FR" sz="2400" err="1">
                <a:latin typeface="Aptos"/>
                <a:ea typeface="+mn-lt"/>
                <a:cs typeface="+mn-lt"/>
              </a:rPr>
              <a:t>based</a:t>
            </a:r>
            <a:r>
              <a:rPr lang="fr-FR" sz="2400">
                <a:latin typeface="Aptos"/>
                <a:ea typeface="+mn-lt"/>
                <a:cs typeface="+mn-lt"/>
              </a:rPr>
              <a:t> on </a:t>
            </a:r>
            <a:r>
              <a:rPr lang="fr-FR" sz="2400" err="1">
                <a:latin typeface="Aptos"/>
                <a:ea typeface="+mn-lt"/>
                <a:cs typeface="+mn-lt"/>
              </a:rPr>
              <a:t>their</a:t>
            </a:r>
            <a:r>
              <a:rPr lang="fr-FR" sz="2400">
                <a:latin typeface="Aptos"/>
                <a:ea typeface="+mn-lt"/>
                <a:cs typeface="+mn-lt"/>
              </a:rPr>
              <a:t> </a:t>
            </a:r>
            <a:r>
              <a:rPr lang="fr-FR" sz="2400" b="1">
                <a:latin typeface="Aptos"/>
                <a:ea typeface="+mn-lt"/>
                <a:cs typeface="+mn-lt"/>
              </a:rPr>
              <a:t>100m </a:t>
            </a:r>
            <a:r>
              <a:rPr lang="fr-FR" sz="2400" b="1" err="1">
                <a:latin typeface="Aptos"/>
                <a:ea typeface="+mn-lt"/>
                <a:cs typeface="+mn-lt"/>
              </a:rPr>
              <a:t>promixity</a:t>
            </a:r>
            <a:r>
              <a:rPr lang="fr-FR" sz="2400" b="1">
                <a:latin typeface="Aptos"/>
                <a:ea typeface="+mn-lt"/>
                <a:cs typeface="+mn-lt"/>
              </a:rPr>
              <a:t> </a:t>
            </a:r>
            <a:r>
              <a:rPr lang="fr-FR" sz="2400">
                <a:latin typeface="Aptos"/>
                <a:ea typeface="+mn-lt"/>
                <a:cs typeface="+mn-lt"/>
              </a:rPr>
              <a:t>to:</a:t>
            </a:r>
            <a:endParaRPr lang="fr-FR" sz="2400">
              <a:latin typeface="Aptos"/>
            </a:endParaRPr>
          </a:p>
          <a:p>
            <a:endParaRPr lang="fr-FR" sz="2400">
              <a:latin typeface="Aptos" panose="020B0004020202020204" pitchFamily="34" charset="0"/>
              <a:ea typeface="+mn-lt"/>
              <a:cs typeface="+mn-lt"/>
            </a:endParaRPr>
          </a:p>
          <a:p>
            <a:pPr marL="285750" indent="-285750">
              <a:buFont typeface="Arial"/>
              <a:buChar char="•"/>
            </a:pPr>
            <a:r>
              <a:rPr lang="fr-FR" sz="2400" err="1">
                <a:latin typeface="Aptos"/>
                <a:ea typeface="+mn-lt"/>
                <a:cs typeface="+mn-lt"/>
              </a:rPr>
              <a:t>Unsuitable</a:t>
            </a:r>
            <a:r>
              <a:rPr lang="fr-FR" sz="2400">
                <a:latin typeface="Aptos"/>
                <a:ea typeface="+mn-lt"/>
                <a:cs typeface="+mn-lt"/>
              </a:rPr>
              <a:t> land </a:t>
            </a:r>
            <a:r>
              <a:rPr lang="fr-FR" sz="2400" err="1">
                <a:latin typeface="Aptos"/>
                <a:ea typeface="+mn-lt"/>
                <a:cs typeface="+mn-lt"/>
              </a:rPr>
              <a:t>covers</a:t>
            </a:r>
            <a:r>
              <a:rPr lang="fr-FR" sz="2400">
                <a:latin typeface="Aptos"/>
                <a:ea typeface="+mn-lt"/>
                <a:cs typeface="+mn-lt"/>
              </a:rPr>
              <a:t> (</a:t>
            </a:r>
            <a:r>
              <a:rPr lang="fr-FR" sz="2400" err="1">
                <a:latin typeface="Aptos"/>
                <a:ea typeface="+mn-lt"/>
                <a:cs typeface="+mn-lt"/>
              </a:rPr>
              <a:t>urban</a:t>
            </a:r>
            <a:r>
              <a:rPr lang="fr-FR" sz="2400">
                <a:latin typeface="Aptos"/>
                <a:ea typeface="+mn-lt"/>
                <a:cs typeface="+mn-lt"/>
              </a:rPr>
              <a:t>, </a:t>
            </a:r>
            <a:r>
              <a:rPr lang="fr-FR" sz="2400" err="1">
                <a:latin typeface="Aptos"/>
                <a:ea typeface="+mn-lt"/>
                <a:cs typeface="+mn-lt"/>
              </a:rPr>
              <a:t>woodlands</a:t>
            </a:r>
            <a:r>
              <a:rPr lang="fr-FR" sz="2400">
                <a:latin typeface="Aptos"/>
                <a:ea typeface="+mn-lt"/>
                <a:cs typeface="+mn-lt"/>
              </a:rPr>
              <a:t>, rock, </a:t>
            </a:r>
            <a:r>
              <a:rPr lang="fr-FR" sz="2400" err="1">
                <a:latin typeface="Aptos"/>
                <a:ea typeface="+mn-lt"/>
                <a:cs typeface="+mn-lt"/>
              </a:rPr>
              <a:t>etc</a:t>
            </a:r>
            <a:r>
              <a:rPr lang="fr-FR" sz="2400">
                <a:latin typeface="Aptos"/>
                <a:ea typeface="+mn-lt"/>
                <a:cs typeface="+mn-lt"/>
              </a:rPr>
              <a:t>)</a:t>
            </a:r>
          </a:p>
          <a:p>
            <a:pPr marL="285750" indent="-285750">
              <a:buFont typeface="Arial"/>
              <a:buChar char="•"/>
            </a:pPr>
            <a:r>
              <a:rPr lang="fr-FR" sz="2400">
                <a:latin typeface="Aptos"/>
                <a:ea typeface="+mn-lt"/>
                <a:cs typeface="+mn-lt"/>
              </a:rPr>
              <a:t>High-</a:t>
            </a:r>
            <a:r>
              <a:rPr lang="fr-FR" sz="2400" err="1">
                <a:latin typeface="Aptos"/>
                <a:ea typeface="+mn-lt"/>
                <a:cs typeface="+mn-lt"/>
              </a:rPr>
              <a:t>quality</a:t>
            </a:r>
            <a:r>
              <a:rPr lang="fr-FR" sz="2400">
                <a:latin typeface="Aptos"/>
                <a:ea typeface="+mn-lt"/>
                <a:cs typeface="+mn-lt"/>
              </a:rPr>
              <a:t> agricultural land (Grade 1, 2 and 3)</a:t>
            </a:r>
          </a:p>
          <a:p>
            <a:pPr marL="285750" indent="-285750">
              <a:buFont typeface="Arial"/>
              <a:buChar char="•"/>
            </a:pPr>
            <a:r>
              <a:rPr lang="fr-FR" sz="2400" err="1">
                <a:latin typeface="Aptos"/>
                <a:ea typeface="+mn-lt"/>
                <a:cs typeface="+mn-lt"/>
              </a:rPr>
              <a:t>Protected</a:t>
            </a:r>
            <a:r>
              <a:rPr lang="fr-FR" sz="2400">
                <a:latin typeface="Aptos"/>
                <a:ea typeface="+mn-lt"/>
                <a:cs typeface="+mn-lt"/>
              </a:rPr>
              <a:t> areas</a:t>
            </a:r>
          </a:p>
          <a:p>
            <a:pPr marL="285750" indent="-285750">
              <a:buFont typeface="Arial"/>
              <a:buChar char="•"/>
            </a:pPr>
            <a:r>
              <a:rPr lang="fr-FR" sz="2400" err="1">
                <a:latin typeface="Aptos"/>
                <a:ea typeface="+mn-lt"/>
                <a:cs typeface="+mn-lt"/>
              </a:rPr>
              <a:t>Roads</a:t>
            </a:r>
            <a:r>
              <a:rPr lang="fr-FR" sz="2400">
                <a:latin typeface="Aptos"/>
                <a:ea typeface="+mn-lt"/>
                <a:cs typeface="+mn-lt"/>
              </a:rPr>
              <a:t> (local, </a:t>
            </a:r>
            <a:r>
              <a:rPr lang="fr-FR" sz="2400" err="1">
                <a:latin typeface="Aptos"/>
                <a:ea typeface="+mn-lt"/>
                <a:cs typeface="+mn-lt"/>
              </a:rPr>
              <a:t>regional</a:t>
            </a:r>
            <a:r>
              <a:rPr lang="fr-FR" sz="2400">
                <a:latin typeface="Aptos"/>
                <a:ea typeface="+mn-lt"/>
                <a:cs typeface="+mn-lt"/>
              </a:rPr>
              <a:t>, national)</a:t>
            </a:r>
          </a:p>
          <a:p>
            <a:pPr marL="285750" indent="-285750">
              <a:buFont typeface="Arial"/>
              <a:buChar char="•"/>
            </a:pPr>
            <a:r>
              <a:rPr lang="fr-FR" sz="2400">
                <a:latin typeface="Aptos"/>
                <a:ea typeface="+mn-lt"/>
                <a:cs typeface="+mn-lt"/>
              </a:rPr>
              <a:t>Rail </a:t>
            </a:r>
            <a:r>
              <a:rPr lang="fr-FR" sz="2400" err="1">
                <a:latin typeface="Aptos"/>
                <a:ea typeface="+mn-lt"/>
                <a:cs typeface="+mn-lt"/>
              </a:rPr>
              <a:t>lines</a:t>
            </a:r>
            <a:endParaRPr lang="fr-FR" sz="2400">
              <a:latin typeface="Aptos"/>
              <a:ea typeface="+mn-lt"/>
              <a:cs typeface="+mn-lt"/>
            </a:endParaRPr>
          </a:p>
          <a:p>
            <a:pPr marL="285750" indent="-285750">
              <a:buFont typeface="Arial"/>
              <a:buChar char="•"/>
            </a:pPr>
            <a:r>
              <a:rPr lang="fr-FR" sz="2400">
                <a:latin typeface="Aptos"/>
                <a:ea typeface="+mn-lt"/>
                <a:cs typeface="+mn-lt"/>
              </a:rPr>
              <a:t>ETL (</a:t>
            </a:r>
            <a:r>
              <a:rPr lang="fr-FR" sz="2400" err="1">
                <a:latin typeface="Aptos"/>
                <a:ea typeface="+mn-lt"/>
                <a:cs typeface="+mn-lt"/>
              </a:rPr>
              <a:t>Electricity</a:t>
            </a:r>
            <a:r>
              <a:rPr lang="fr-FR" sz="2400">
                <a:latin typeface="Aptos"/>
                <a:ea typeface="+mn-lt"/>
                <a:cs typeface="+mn-lt"/>
              </a:rPr>
              <a:t> Transmission Lines)</a:t>
            </a:r>
          </a:p>
        </p:txBody>
      </p:sp>
      <p:pic>
        <p:nvPicPr>
          <p:cNvPr id="2" name="Image 1" descr="Une image contenant carte&#10;&#10;Le contenu généré par l’IA peut être incorrect.">
            <a:extLst>
              <a:ext uri="{FF2B5EF4-FFF2-40B4-BE49-F238E27FC236}">
                <a16:creationId xmlns:a16="http://schemas.microsoft.com/office/drawing/2014/main" id="{0C31099F-4533-58DE-04B9-69DD9F82D339}"/>
              </a:ext>
            </a:extLst>
          </p:cNvPr>
          <p:cNvPicPr>
            <a:picLocks noChangeAspect="1"/>
          </p:cNvPicPr>
          <p:nvPr/>
        </p:nvPicPr>
        <p:blipFill>
          <a:blip r:embed="rId3"/>
          <a:stretch>
            <a:fillRect/>
          </a:stretch>
        </p:blipFill>
        <p:spPr>
          <a:xfrm>
            <a:off x="5684547" y="461248"/>
            <a:ext cx="5906429" cy="5951804"/>
          </a:xfrm>
          <a:prstGeom prst="rect">
            <a:avLst/>
          </a:prstGeom>
          <a:ln>
            <a:noFill/>
          </a:ln>
        </p:spPr>
      </p:pic>
      <p:pic>
        <p:nvPicPr>
          <p:cNvPr id="3" name="Image 2" descr="Une image contenant carte, texte, atlas&#10;&#10;Le contenu généré par l’IA peut être incorrect.">
            <a:extLst>
              <a:ext uri="{FF2B5EF4-FFF2-40B4-BE49-F238E27FC236}">
                <a16:creationId xmlns:a16="http://schemas.microsoft.com/office/drawing/2014/main" id="{13A91AFC-1FA6-A3B9-197C-A18331ED729D}"/>
              </a:ext>
            </a:extLst>
          </p:cNvPr>
          <p:cNvPicPr>
            <a:picLocks noChangeAspect="1"/>
          </p:cNvPicPr>
          <p:nvPr/>
        </p:nvPicPr>
        <p:blipFill>
          <a:blip r:embed="rId4"/>
          <a:stretch>
            <a:fillRect/>
          </a:stretch>
        </p:blipFill>
        <p:spPr>
          <a:xfrm>
            <a:off x="5681234" y="455144"/>
            <a:ext cx="5906017" cy="5949757"/>
          </a:xfrm>
          <a:prstGeom prst="rect">
            <a:avLst/>
          </a:prstGeom>
          <a:ln>
            <a:noFill/>
          </a:ln>
        </p:spPr>
      </p:pic>
      <p:pic>
        <p:nvPicPr>
          <p:cNvPr id="4" name="Image 3" descr="Une image contenant carte, texte, atlas&#10;&#10;Le contenu généré par l’IA peut être incorrect.">
            <a:extLst>
              <a:ext uri="{FF2B5EF4-FFF2-40B4-BE49-F238E27FC236}">
                <a16:creationId xmlns:a16="http://schemas.microsoft.com/office/drawing/2014/main" id="{880C46B9-B691-C865-2343-D02F8E410E09}"/>
              </a:ext>
            </a:extLst>
          </p:cNvPr>
          <p:cNvPicPr>
            <a:picLocks noChangeAspect="1"/>
          </p:cNvPicPr>
          <p:nvPr/>
        </p:nvPicPr>
        <p:blipFill>
          <a:blip r:embed="rId5"/>
          <a:stretch>
            <a:fillRect/>
          </a:stretch>
        </p:blipFill>
        <p:spPr>
          <a:xfrm>
            <a:off x="5678569" y="451745"/>
            <a:ext cx="5898321" cy="5949758"/>
          </a:xfrm>
          <a:prstGeom prst="rect">
            <a:avLst/>
          </a:prstGeom>
          <a:ln>
            <a:noFill/>
          </a:ln>
        </p:spPr>
      </p:pic>
      <p:pic>
        <p:nvPicPr>
          <p:cNvPr id="5" name="Image 4" descr="Une image contenant carte, texte, atlas&#10;&#10;Le contenu généré par l’IA peut être incorrect.">
            <a:extLst>
              <a:ext uri="{FF2B5EF4-FFF2-40B4-BE49-F238E27FC236}">
                <a16:creationId xmlns:a16="http://schemas.microsoft.com/office/drawing/2014/main" id="{30BE61EC-351C-892A-5556-4AF3BCBF9994}"/>
              </a:ext>
            </a:extLst>
          </p:cNvPr>
          <p:cNvPicPr>
            <a:picLocks noChangeAspect="1"/>
          </p:cNvPicPr>
          <p:nvPr/>
        </p:nvPicPr>
        <p:blipFill>
          <a:blip r:embed="rId6"/>
          <a:stretch>
            <a:fillRect/>
          </a:stretch>
        </p:blipFill>
        <p:spPr>
          <a:xfrm>
            <a:off x="5676071" y="459484"/>
            <a:ext cx="5886367" cy="5957291"/>
          </a:xfrm>
          <a:prstGeom prst="rect">
            <a:avLst/>
          </a:prstGeom>
          <a:ln>
            <a:noFill/>
          </a:ln>
        </p:spPr>
      </p:pic>
      <p:pic>
        <p:nvPicPr>
          <p:cNvPr id="6" name="Image 5" descr="Une image contenant carte, texte, atlas&#10;&#10;Le contenu généré par l’IA peut être incorrect.">
            <a:extLst>
              <a:ext uri="{FF2B5EF4-FFF2-40B4-BE49-F238E27FC236}">
                <a16:creationId xmlns:a16="http://schemas.microsoft.com/office/drawing/2014/main" id="{33699054-6186-33A4-259A-7FE224C21FC1}"/>
              </a:ext>
            </a:extLst>
          </p:cNvPr>
          <p:cNvPicPr>
            <a:picLocks noChangeAspect="1"/>
          </p:cNvPicPr>
          <p:nvPr/>
        </p:nvPicPr>
        <p:blipFill>
          <a:blip r:embed="rId7"/>
          <a:stretch>
            <a:fillRect/>
          </a:stretch>
        </p:blipFill>
        <p:spPr>
          <a:xfrm>
            <a:off x="5672673" y="459361"/>
            <a:ext cx="5876623" cy="5945908"/>
          </a:xfrm>
          <a:prstGeom prst="rect">
            <a:avLst/>
          </a:prstGeom>
          <a:ln>
            <a:noFill/>
          </a:ln>
        </p:spPr>
      </p:pic>
      <p:pic>
        <p:nvPicPr>
          <p:cNvPr id="7" name="Image 6" descr="Une image contenant carte, texte, atlas&#10;&#10;Le contenu généré par l’IA peut être incorrect.">
            <a:extLst>
              <a:ext uri="{FF2B5EF4-FFF2-40B4-BE49-F238E27FC236}">
                <a16:creationId xmlns:a16="http://schemas.microsoft.com/office/drawing/2014/main" id="{8E38F435-68EA-9E2D-1CCD-8E7608BA4931}"/>
              </a:ext>
            </a:extLst>
          </p:cNvPr>
          <p:cNvPicPr>
            <a:picLocks noChangeAspect="1"/>
          </p:cNvPicPr>
          <p:nvPr/>
        </p:nvPicPr>
        <p:blipFill>
          <a:blip r:embed="rId8"/>
          <a:stretch>
            <a:fillRect/>
          </a:stretch>
        </p:blipFill>
        <p:spPr>
          <a:xfrm>
            <a:off x="5677873" y="449903"/>
            <a:ext cx="5882682" cy="5945498"/>
          </a:xfrm>
          <a:prstGeom prst="rect">
            <a:avLst/>
          </a:prstGeom>
          <a:ln>
            <a:noFill/>
          </a:ln>
        </p:spPr>
      </p:pic>
      <p:pic>
        <p:nvPicPr>
          <p:cNvPr id="9" name="Image 8" descr="Une image contenant carte, texte, atlas&#10;&#10;Le contenu généré par l’IA peut être incorrect.">
            <a:extLst>
              <a:ext uri="{FF2B5EF4-FFF2-40B4-BE49-F238E27FC236}">
                <a16:creationId xmlns:a16="http://schemas.microsoft.com/office/drawing/2014/main" id="{2D153C95-3D36-3D8C-C165-22E2E04EB9F7}"/>
              </a:ext>
            </a:extLst>
          </p:cNvPr>
          <p:cNvPicPr>
            <a:picLocks noChangeAspect="1"/>
          </p:cNvPicPr>
          <p:nvPr/>
        </p:nvPicPr>
        <p:blipFill>
          <a:blip r:embed="rId9"/>
          <a:stretch>
            <a:fillRect/>
          </a:stretch>
        </p:blipFill>
        <p:spPr>
          <a:xfrm>
            <a:off x="5685200" y="463620"/>
            <a:ext cx="5885793" cy="5946972"/>
          </a:xfrm>
          <a:prstGeom prst="rect">
            <a:avLst/>
          </a:prstGeom>
          <a:ln>
            <a:noFill/>
          </a:ln>
        </p:spPr>
      </p:pic>
      <p:pic>
        <p:nvPicPr>
          <p:cNvPr id="12" name="Image 11" descr="Une image contenant carte, texte, atlas&#10;&#10;Le contenu généré par l’IA peut être incorrect.">
            <a:extLst>
              <a:ext uri="{FF2B5EF4-FFF2-40B4-BE49-F238E27FC236}">
                <a16:creationId xmlns:a16="http://schemas.microsoft.com/office/drawing/2014/main" id="{39B94147-7C1D-9C44-10E0-6E26B8069750}"/>
              </a:ext>
            </a:extLst>
          </p:cNvPr>
          <p:cNvPicPr>
            <a:picLocks noChangeAspect="1"/>
          </p:cNvPicPr>
          <p:nvPr/>
        </p:nvPicPr>
        <p:blipFill>
          <a:blip r:embed="rId10"/>
          <a:stretch>
            <a:fillRect/>
          </a:stretch>
        </p:blipFill>
        <p:spPr>
          <a:xfrm>
            <a:off x="5669603" y="463988"/>
            <a:ext cx="5885630" cy="5914793"/>
          </a:xfrm>
          <a:prstGeom prst="rect">
            <a:avLst/>
          </a:prstGeom>
          <a:ln>
            <a:noFill/>
          </a:ln>
        </p:spPr>
      </p:pic>
      <p:sp>
        <p:nvSpPr>
          <p:cNvPr id="14" name="Freeform 3">
            <a:extLst>
              <a:ext uri="{FF2B5EF4-FFF2-40B4-BE49-F238E27FC236}">
                <a16:creationId xmlns:a16="http://schemas.microsoft.com/office/drawing/2014/main" id="{548B4270-749E-BD98-D371-368BF7A2B12C}"/>
              </a:ext>
            </a:extLst>
          </p:cNvPr>
          <p:cNvSpPr/>
          <p:nvPr/>
        </p:nvSpPr>
        <p:spPr>
          <a:xfrm flipH="1">
            <a:off x="-895363" y="4805138"/>
            <a:ext cx="6045469" cy="7621922"/>
          </a:xfrm>
          <a:custGeom>
            <a:avLst/>
            <a:gdLst/>
            <a:ahLst/>
            <a:cxnLst/>
            <a:rect l="l" t="t" r="r" b="b"/>
            <a:pathLst>
              <a:path w="8383905" h="10287000">
                <a:moveTo>
                  <a:pt x="8383905" y="0"/>
                </a:moveTo>
                <a:lnTo>
                  <a:pt x="0" y="0"/>
                </a:lnTo>
                <a:lnTo>
                  <a:pt x="0" y="10287000"/>
                </a:lnTo>
                <a:lnTo>
                  <a:pt x="8383905" y="10287000"/>
                </a:lnTo>
                <a:lnTo>
                  <a:pt x="8383905"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pic>
        <p:nvPicPr>
          <p:cNvPr id="17" name="Content Placeholder 8" descr="Rubber duck outline">
            <a:extLst>
              <a:ext uri="{FF2B5EF4-FFF2-40B4-BE49-F238E27FC236}">
                <a16:creationId xmlns:a16="http://schemas.microsoft.com/office/drawing/2014/main" id="{A362B673-246C-2C4E-1203-5C303B8455E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2300000">
            <a:off x="786659" y="6125058"/>
            <a:ext cx="488577" cy="522195"/>
          </a:xfrm>
          <a:prstGeom prst="rect">
            <a:avLst/>
          </a:prstGeom>
        </p:spPr>
      </p:pic>
    </p:spTree>
    <p:extLst>
      <p:ext uri="{BB962C8B-B14F-4D97-AF65-F5344CB8AC3E}">
        <p14:creationId xmlns:p14="http://schemas.microsoft.com/office/powerpoint/2010/main" val="178268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a:extLst>
              <a:ext uri="{FF2B5EF4-FFF2-40B4-BE49-F238E27FC236}">
                <a16:creationId xmlns:a16="http://schemas.microsoft.com/office/drawing/2014/main" id="{81BC69F7-1B40-2507-9385-85F9FD81A31D}"/>
              </a:ext>
            </a:extLst>
          </p:cNvPr>
          <p:cNvSpPr/>
          <p:nvPr/>
        </p:nvSpPr>
        <p:spPr>
          <a:xfrm rot="6540000" flipH="1">
            <a:off x="-156430" y="771377"/>
            <a:ext cx="6045469" cy="7621922"/>
          </a:xfrm>
          <a:custGeom>
            <a:avLst/>
            <a:gdLst/>
            <a:ahLst/>
            <a:cxnLst/>
            <a:rect l="l" t="t" r="r" b="b"/>
            <a:pathLst>
              <a:path w="8383905" h="10287000">
                <a:moveTo>
                  <a:pt x="8383905" y="0"/>
                </a:moveTo>
                <a:lnTo>
                  <a:pt x="0" y="0"/>
                </a:lnTo>
                <a:lnTo>
                  <a:pt x="0" y="10287000"/>
                </a:lnTo>
                <a:lnTo>
                  <a:pt x="8383905" y="10287000"/>
                </a:lnTo>
                <a:lnTo>
                  <a:pt x="8383905"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2">
            <a:extLst>
              <a:ext uri="{FF2B5EF4-FFF2-40B4-BE49-F238E27FC236}">
                <a16:creationId xmlns:a16="http://schemas.microsoft.com/office/drawing/2014/main" id="{4FCFD490-B1D8-402F-ECE0-CC4543ACE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7196" y="96982"/>
            <a:ext cx="9563570" cy="6761018"/>
          </a:xfrm>
          <a:prstGeom prst="rect">
            <a:avLst/>
          </a:prstGeom>
          <a:ln>
            <a:noFill/>
          </a:ln>
        </p:spPr>
      </p:pic>
      <p:sp>
        <p:nvSpPr>
          <p:cNvPr id="2" name="TextBox 1">
            <a:extLst>
              <a:ext uri="{FF2B5EF4-FFF2-40B4-BE49-F238E27FC236}">
                <a16:creationId xmlns:a16="http://schemas.microsoft.com/office/drawing/2014/main" id="{327C9969-9F41-5C93-D023-322BA38B8DA9}"/>
              </a:ext>
            </a:extLst>
          </p:cNvPr>
          <p:cNvSpPr txBox="1"/>
          <p:nvPr/>
        </p:nvSpPr>
        <p:spPr>
          <a:xfrm>
            <a:off x="137808" y="523771"/>
            <a:ext cx="2489549" cy="1938992"/>
          </a:xfrm>
          <a:prstGeom prst="rect">
            <a:avLst/>
          </a:prstGeom>
          <a:noFill/>
        </p:spPr>
        <p:txBody>
          <a:bodyPr wrap="square" rtlCol="0">
            <a:spAutoFit/>
          </a:bodyPr>
          <a:lstStyle/>
          <a:p>
            <a:r>
              <a:rPr lang="en-US" sz="2000" b="1"/>
              <a:t>A visual representation of the scoring system used to identify re-meandering opportunities</a:t>
            </a:r>
          </a:p>
        </p:txBody>
      </p:sp>
      <p:pic>
        <p:nvPicPr>
          <p:cNvPr id="7" name="Content Placeholder 8" descr="Rubber duck outline">
            <a:extLst>
              <a:ext uri="{FF2B5EF4-FFF2-40B4-BE49-F238E27FC236}">
                <a16:creationId xmlns:a16="http://schemas.microsoft.com/office/drawing/2014/main" id="{4ED7C05B-DD76-CEEC-8233-C3B3BF5C1B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2300000">
            <a:off x="1470040" y="3506440"/>
            <a:ext cx="488577" cy="522195"/>
          </a:xfrm>
          <a:prstGeom prst="rect">
            <a:avLst/>
          </a:prstGeom>
        </p:spPr>
      </p:pic>
    </p:spTree>
    <p:extLst>
      <p:ext uri="{BB962C8B-B14F-4D97-AF65-F5344CB8AC3E}">
        <p14:creationId xmlns:p14="http://schemas.microsoft.com/office/powerpoint/2010/main" val="3605616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3">
            <a:extLst>
              <a:ext uri="{FF2B5EF4-FFF2-40B4-BE49-F238E27FC236}">
                <a16:creationId xmlns:a16="http://schemas.microsoft.com/office/drawing/2014/main" id="{059DB3C9-1D09-9CED-874F-97538C64A599}"/>
              </a:ext>
            </a:extLst>
          </p:cNvPr>
          <p:cNvSpPr/>
          <p:nvPr/>
        </p:nvSpPr>
        <p:spPr>
          <a:xfrm rot="2417458">
            <a:off x="7041346" y="-819138"/>
            <a:ext cx="8001353" cy="3706678"/>
          </a:xfrm>
          <a:custGeom>
            <a:avLst/>
            <a:gdLst/>
            <a:ahLst/>
            <a:cxnLst/>
            <a:rect l="l" t="t" r="r" b="b"/>
            <a:pathLst>
              <a:path w="15044550" h="6187071">
                <a:moveTo>
                  <a:pt x="0" y="0"/>
                </a:moveTo>
                <a:lnTo>
                  <a:pt x="15044550" y="0"/>
                </a:lnTo>
                <a:lnTo>
                  <a:pt x="15044550" y="6187071"/>
                </a:lnTo>
                <a:lnTo>
                  <a:pt x="0" y="61870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 name="Titre 1">
            <a:extLst>
              <a:ext uri="{FF2B5EF4-FFF2-40B4-BE49-F238E27FC236}">
                <a16:creationId xmlns:a16="http://schemas.microsoft.com/office/drawing/2014/main" id="{7D016346-D8B1-8DD8-EBC8-619DAA5F0813}"/>
              </a:ext>
            </a:extLst>
          </p:cNvPr>
          <p:cNvSpPr>
            <a:spLocks noGrp="1"/>
          </p:cNvSpPr>
          <p:nvPr>
            <p:ph type="title"/>
          </p:nvPr>
        </p:nvSpPr>
        <p:spPr>
          <a:xfrm>
            <a:off x="294409" y="365125"/>
            <a:ext cx="11603182" cy="1325563"/>
          </a:xfrm>
        </p:spPr>
        <p:txBody>
          <a:bodyPr/>
          <a:lstStyle/>
          <a:p>
            <a:r>
              <a:rPr lang="fr-FR" b="1"/>
              <a:t>CASE STUDY: REMEANDERING DOWNSTREAM</a:t>
            </a:r>
          </a:p>
        </p:txBody>
      </p:sp>
      <p:sp>
        <p:nvSpPr>
          <p:cNvPr id="3" name="TextBox 2">
            <a:extLst>
              <a:ext uri="{FF2B5EF4-FFF2-40B4-BE49-F238E27FC236}">
                <a16:creationId xmlns:a16="http://schemas.microsoft.com/office/drawing/2014/main" id="{9F29AFC4-E69F-D3A3-340A-3A6E602C3EA8}"/>
              </a:ext>
            </a:extLst>
          </p:cNvPr>
          <p:cNvSpPr txBox="1"/>
          <p:nvPr/>
        </p:nvSpPr>
        <p:spPr>
          <a:xfrm>
            <a:off x="294409" y="1542684"/>
            <a:ext cx="6300355" cy="46721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400"/>
              <a:t>3913 watercourses within appropriate areas for re-meandering; filtered for those that are in flood risk zones, where re-meandering could be used as a natural flood defense – Sandford-on-Thames is a potential site of re-meandering, </a:t>
            </a:r>
            <a:endParaRPr lang="en-US"/>
          </a:p>
          <a:p>
            <a:pPr marL="285750" indent="-285750">
              <a:lnSpc>
                <a:spcPct val="90000"/>
              </a:lnSpc>
              <a:spcBef>
                <a:spcPts val="1000"/>
              </a:spcBef>
              <a:buFont typeface="Arial"/>
              <a:buChar char="•"/>
            </a:pPr>
            <a:r>
              <a:rPr lang="en-US" sz="2400"/>
              <a:t>This section has a sinuosity of 1.09</a:t>
            </a:r>
            <a:endParaRPr lang="en-US"/>
          </a:p>
          <a:p>
            <a:pPr marL="285750" indent="-285750">
              <a:lnSpc>
                <a:spcPct val="90000"/>
              </a:lnSpc>
              <a:spcBef>
                <a:spcPts val="1000"/>
              </a:spcBef>
              <a:buFont typeface="Arial"/>
              <a:buChar char="•"/>
            </a:pPr>
            <a:r>
              <a:rPr lang="en-US" sz="2400"/>
              <a:t>The Oxford Flood Alleviation Scheme aims to create a 'wetland wildlife corridor' by creating a new stream at Kendal </a:t>
            </a:r>
            <a:r>
              <a:rPr lang="en-US" sz="2400" err="1"/>
              <a:t>Copse</a:t>
            </a:r>
            <a:r>
              <a:rPr lang="en-US" sz="2400"/>
              <a:t>, however, re-meandering the Thames / Churwell offshoot of the Thames could provide an alternative</a:t>
            </a:r>
            <a:endParaRPr lang="en-US" sz="2800"/>
          </a:p>
        </p:txBody>
      </p:sp>
      <p:pic>
        <p:nvPicPr>
          <p:cNvPr id="5" name="Picture 4" descr="A map of a city&#10;&#10;AI-generated content may be incorrect.">
            <a:extLst>
              <a:ext uri="{FF2B5EF4-FFF2-40B4-BE49-F238E27FC236}">
                <a16:creationId xmlns:a16="http://schemas.microsoft.com/office/drawing/2014/main" id="{8D122F4E-A404-2B53-BDA9-6698766F67A0}"/>
              </a:ext>
            </a:extLst>
          </p:cNvPr>
          <p:cNvPicPr>
            <a:picLocks noChangeAspect="1"/>
          </p:cNvPicPr>
          <p:nvPr/>
        </p:nvPicPr>
        <p:blipFill>
          <a:blip r:embed="rId5"/>
          <a:stretch>
            <a:fillRect/>
          </a:stretch>
        </p:blipFill>
        <p:spPr>
          <a:xfrm>
            <a:off x="3043662" y="372373"/>
            <a:ext cx="4744314" cy="5837814"/>
          </a:xfrm>
          <a:prstGeom prst="rect">
            <a:avLst/>
          </a:prstGeom>
        </p:spPr>
      </p:pic>
      <p:pic>
        <p:nvPicPr>
          <p:cNvPr id="4" name="Picture 3" descr="A map of a town&#10;&#10;AI-generated content may be incorrect.">
            <a:extLst>
              <a:ext uri="{FF2B5EF4-FFF2-40B4-BE49-F238E27FC236}">
                <a16:creationId xmlns:a16="http://schemas.microsoft.com/office/drawing/2014/main" id="{DF6E90E3-3349-753A-DA1B-E8A133D86B0E}"/>
              </a:ext>
            </a:extLst>
          </p:cNvPr>
          <p:cNvPicPr>
            <a:picLocks noChangeAspect="1"/>
          </p:cNvPicPr>
          <p:nvPr/>
        </p:nvPicPr>
        <p:blipFill>
          <a:blip r:embed="rId6"/>
          <a:stretch>
            <a:fillRect/>
          </a:stretch>
        </p:blipFill>
        <p:spPr>
          <a:xfrm>
            <a:off x="8674486" y="3279271"/>
            <a:ext cx="4730441" cy="3505433"/>
          </a:xfrm>
          <a:prstGeom prst="rect">
            <a:avLst/>
          </a:prstGeom>
        </p:spPr>
      </p:pic>
      <p:cxnSp>
        <p:nvCxnSpPr>
          <p:cNvPr id="6" name="Straight Arrow Connector 5">
            <a:extLst>
              <a:ext uri="{FF2B5EF4-FFF2-40B4-BE49-F238E27FC236}">
                <a16:creationId xmlns:a16="http://schemas.microsoft.com/office/drawing/2014/main" id="{A299B162-4E42-71B2-06E9-BCA42B354273}"/>
              </a:ext>
            </a:extLst>
          </p:cNvPr>
          <p:cNvCxnSpPr/>
          <p:nvPr/>
        </p:nvCxnSpPr>
        <p:spPr>
          <a:xfrm>
            <a:off x="8290032" y="4141470"/>
            <a:ext cx="1523955" cy="7348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D1EA6541-3C7D-3ECD-2C0C-7B20A5ED96B3}"/>
              </a:ext>
            </a:extLst>
          </p:cNvPr>
          <p:cNvSpPr txBox="1"/>
          <p:nvPr/>
        </p:nvSpPr>
        <p:spPr>
          <a:xfrm>
            <a:off x="7029805" y="6491961"/>
            <a:ext cx="35850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Map from 1886</a:t>
            </a:r>
          </a:p>
        </p:txBody>
      </p:sp>
    </p:spTree>
    <p:extLst>
      <p:ext uri="{BB962C8B-B14F-4D97-AF65-F5344CB8AC3E}">
        <p14:creationId xmlns:p14="http://schemas.microsoft.com/office/powerpoint/2010/main" val="3586527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1123</Words>
  <Application>Microsoft Macintosh PowerPoint</Application>
  <PresentationFormat>Widescreen</PresentationFormat>
  <Paragraphs>96</Paragraphs>
  <Slides>15</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Helvetica Neue</vt:lpstr>
      <vt:lpstr>Office Theme</vt:lpstr>
      <vt:lpstr>PowerPoint Presentation</vt:lpstr>
      <vt:lpstr>BACKGROUND</vt:lpstr>
      <vt:lpstr>STUDY AREA</vt:lpstr>
      <vt:lpstr>DATA DESCRIPTION</vt:lpstr>
      <vt:lpstr>METHODS</vt:lpstr>
      <vt:lpstr>SELECTION CRITERIA</vt:lpstr>
      <vt:lpstr>SELECTION PROCESS</vt:lpstr>
      <vt:lpstr>PowerPoint Presentation</vt:lpstr>
      <vt:lpstr>CASE STUDY: REMEANDERING DOWNSTREAM</vt:lpstr>
      <vt:lpstr>CASE STUDY: RE-MEANDERING UPSTREAM</vt:lpstr>
      <vt:lpstr>PowerPoint Presentation</vt:lpstr>
      <vt:lpstr>CASE STUDY: RE-MEANDERING UPSTREAM</vt:lpstr>
      <vt:lpstr>FUTURE WORK &amp; LIMITATIONS</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Catherine Firth</dc:creator>
  <cp:lastModifiedBy>Molly Sargent [ed203ms]</cp:lastModifiedBy>
  <cp:revision>3</cp:revision>
  <dcterms:created xsi:type="dcterms:W3CDTF">2025-02-04T13:02:02Z</dcterms:created>
  <dcterms:modified xsi:type="dcterms:W3CDTF">2025-05-13T15:44:39Z</dcterms:modified>
</cp:coreProperties>
</file>